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65" r:id="rId4"/>
    <p:sldId id="264" r:id="rId6"/>
    <p:sldId id="298" r:id="rId7"/>
    <p:sldId id="299" r:id="rId8"/>
    <p:sldId id="287" r:id="rId9"/>
    <p:sldId id="286" r:id="rId10"/>
    <p:sldId id="329" r:id="rId11"/>
    <p:sldId id="302" r:id="rId12"/>
    <p:sldId id="303" r:id="rId13"/>
    <p:sldId id="327" r:id="rId14"/>
    <p:sldId id="268" r:id="rId15"/>
    <p:sldId id="266" r:id="rId16"/>
    <p:sldId id="267" r:id="rId17"/>
    <p:sldId id="321" r:id="rId18"/>
    <p:sldId id="331" r:id="rId19"/>
    <p:sldId id="332" r:id="rId20"/>
    <p:sldId id="330" r:id="rId21"/>
    <p:sldId id="322" r:id="rId22"/>
    <p:sldId id="323" r:id="rId23"/>
    <p:sldId id="339" r:id="rId24"/>
    <p:sldId id="334" r:id="rId25"/>
    <p:sldId id="335" r:id="rId26"/>
    <p:sldId id="336" r:id="rId27"/>
  </p:sldIdLst>
  <p:sldSz cx="12192000" cy="6858000"/>
  <p:notesSz cx="6858000" cy="9144000"/>
  <p:custDataLst>
    <p:tags r:id="rId32"/>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8" userDrawn="1">
          <p15:clr>
            <a:srgbClr val="A4A3A4"/>
          </p15:clr>
        </p15:guide>
        <p15:guide id="2" pos="389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秦 天翔" initials="秦" lastIdx="0" clrIdx="0"/>
  <p:cmAuthor id="2" name="Administra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A1630"/>
    <a:srgbClr val="FF8181"/>
    <a:srgbClr val="0B1026"/>
    <a:srgbClr val="0B2E63"/>
    <a:srgbClr val="013360"/>
    <a:srgbClr val="89A4A7"/>
    <a:srgbClr val="572B23"/>
    <a:srgbClr val="906862"/>
    <a:srgbClr val="653431"/>
    <a:srgbClr val="B3A6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48"/>
        <p:guide pos="389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2" Type="http://schemas.openxmlformats.org/officeDocument/2006/relationships/tags" Target="tags/tag97.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删掉本业</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删掉本业</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删掉本业</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删掉本业</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删掉本业</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删掉本业</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删掉本业</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0574"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0574"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0" Type="http://schemas.openxmlformats.org/officeDocument/2006/relationships/slideLayout" Target="../slideLayouts/slideLayout14.xml"/><Relationship Id="rId4" Type="http://schemas.openxmlformats.org/officeDocument/2006/relationships/tags" Target="../tags/tag64.xml"/><Relationship Id="rId39" Type="http://schemas.openxmlformats.org/officeDocument/2006/relationships/tags" Target="../tags/tag91.xml"/><Relationship Id="rId38" Type="http://schemas.openxmlformats.org/officeDocument/2006/relationships/tags" Target="../tags/tag90.xml"/><Relationship Id="rId37" Type="http://schemas.openxmlformats.org/officeDocument/2006/relationships/image" Target="../media/image18.jpeg"/><Relationship Id="rId36" Type="http://schemas.openxmlformats.org/officeDocument/2006/relationships/tags" Target="../tags/tag89.xml"/><Relationship Id="rId35" Type="http://schemas.openxmlformats.org/officeDocument/2006/relationships/tags" Target="../tags/tag88.xml"/><Relationship Id="rId34" Type="http://schemas.openxmlformats.org/officeDocument/2006/relationships/image" Target="../media/image17.jpeg"/><Relationship Id="rId33" Type="http://schemas.openxmlformats.org/officeDocument/2006/relationships/tags" Target="../tags/tag87.xml"/><Relationship Id="rId32" Type="http://schemas.openxmlformats.org/officeDocument/2006/relationships/image" Target="../media/image16.jpeg"/><Relationship Id="rId31" Type="http://schemas.openxmlformats.org/officeDocument/2006/relationships/tags" Target="../tags/tag86.xml"/><Relationship Id="rId30" Type="http://schemas.openxmlformats.org/officeDocument/2006/relationships/image" Target="../media/image15.png"/><Relationship Id="rId3" Type="http://schemas.openxmlformats.org/officeDocument/2006/relationships/tags" Target="../tags/tag63.xml"/><Relationship Id="rId29" Type="http://schemas.openxmlformats.org/officeDocument/2006/relationships/tags" Target="../tags/tag85.xml"/><Relationship Id="rId28" Type="http://schemas.openxmlformats.org/officeDocument/2006/relationships/image" Target="../media/image14.jpeg"/><Relationship Id="rId27" Type="http://schemas.openxmlformats.org/officeDocument/2006/relationships/tags" Target="../tags/tag84.xml"/><Relationship Id="rId26" Type="http://schemas.openxmlformats.org/officeDocument/2006/relationships/tags" Target="../tags/tag83.xml"/><Relationship Id="rId25" Type="http://schemas.openxmlformats.org/officeDocument/2006/relationships/image" Target="../media/image13.jpeg"/><Relationship Id="rId24" Type="http://schemas.openxmlformats.org/officeDocument/2006/relationships/tags" Target="../tags/tag82.xml"/><Relationship Id="rId23" Type="http://schemas.openxmlformats.org/officeDocument/2006/relationships/tags" Target="../tags/tag81.xml"/><Relationship Id="rId22" Type="http://schemas.openxmlformats.org/officeDocument/2006/relationships/tags" Target="../tags/tag80.xml"/><Relationship Id="rId21" Type="http://schemas.openxmlformats.org/officeDocument/2006/relationships/tags" Target="../tags/tag79.xml"/><Relationship Id="rId20" Type="http://schemas.openxmlformats.org/officeDocument/2006/relationships/tags" Target="../tags/tag78.xml"/><Relationship Id="rId2" Type="http://schemas.openxmlformats.org/officeDocument/2006/relationships/tags" Target="../tags/tag62.xml"/><Relationship Id="rId19" Type="http://schemas.openxmlformats.org/officeDocument/2006/relationships/tags" Target="../tags/tag77.xml"/><Relationship Id="rId18" Type="http://schemas.openxmlformats.org/officeDocument/2006/relationships/tags" Target="../tags/tag76.xml"/><Relationship Id="rId17" Type="http://schemas.openxmlformats.org/officeDocument/2006/relationships/image" Target="../media/image12.png"/><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image" Target="../media/image11.png"/><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tags" Target="../tags/tag6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4.xml"/><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GIF"/></Relationships>
</file>

<file path=ppt/slides/_rels/slide13.xml.rels><?xml version="1.0" encoding="UTF-8" standalone="yes"?>
<Relationships xmlns="http://schemas.openxmlformats.org/package/2006/relationships"><Relationship Id="rId9" Type="http://schemas.openxmlformats.org/officeDocument/2006/relationships/image" Target="../media/image35.jpeg"/><Relationship Id="rId8" Type="http://schemas.openxmlformats.org/officeDocument/2006/relationships/image" Target="../media/image34.jpeg"/><Relationship Id="rId7" Type="http://schemas.openxmlformats.org/officeDocument/2006/relationships/image" Target="../media/image33.jpeg"/><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tags" Target="../tags/tag92.xml"/><Relationship Id="rId2" Type="http://schemas.openxmlformats.org/officeDocument/2006/relationships/image" Target="../media/image29.jpeg"/><Relationship Id="rId10" Type="http://schemas.openxmlformats.org/officeDocument/2006/relationships/slideLayout" Target="../slideLayouts/slideLayout14.xml"/><Relationship Id="rId1"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37.png"/><Relationship Id="rId2" Type="http://schemas.microsoft.com/office/2007/relationships/media" Target="../media/media1.mp4"/><Relationship Id="rId1" Type="http://schemas.openxmlformats.org/officeDocument/2006/relationships/video" Target="../media/media1.mp4"/></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tags" Target="../tags/tag9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tags" Target="../tags/tag9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4" Type="http://schemas.openxmlformats.org/officeDocument/2006/relationships/notesSlide" Target="../notesSlides/notesSlide4.xml"/><Relationship Id="rId53" Type="http://schemas.openxmlformats.org/officeDocument/2006/relationships/slideLayout" Target="../slideLayouts/slideLayout2.xml"/><Relationship Id="rId52" Type="http://schemas.openxmlformats.org/officeDocument/2006/relationships/themeOverride" Target="../theme/themeOverride1.xml"/><Relationship Id="rId51" Type="http://schemas.openxmlformats.org/officeDocument/2006/relationships/tags" Target="../tags/tag57.xml"/><Relationship Id="rId50" Type="http://schemas.openxmlformats.org/officeDocument/2006/relationships/tags" Target="../tags/tag56.xml"/><Relationship Id="rId5" Type="http://schemas.openxmlformats.org/officeDocument/2006/relationships/tags" Target="../tags/tag11.xml"/><Relationship Id="rId49" Type="http://schemas.openxmlformats.org/officeDocument/2006/relationships/tags" Target="../tags/tag55.xml"/><Relationship Id="rId48" Type="http://schemas.openxmlformats.org/officeDocument/2006/relationships/tags" Target="../tags/tag54.xml"/><Relationship Id="rId47" Type="http://schemas.openxmlformats.org/officeDocument/2006/relationships/tags" Target="../tags/tag53.xml"/><Relationship Id="rId46" Type="http://schemas.openxmlformats.org/officeDocument/2006/relationships/tags" Target="../tags/tag52.xml"/><Relationship Id="rId45" Type="http://schemas.openxmlformats.org/officeDocument/2006/relationships/tags" Target="../tags/tag51.xml"/><Relationship Id="rId44" Type="http://schemas.openxmlformats.org/officeDocument/2006/relationships/tags" Target="../tags/tag50.xml"/><Relationship Id="rId43" Type="http://schemas.openxmlformats.org/officeDocument/2006/relationships/tags" Target="../tags/tag49.xml"/><Relationship Id="rId42" Type="http://schemas.openxmlformats.org/officeDocument/2006/relationships/tags" Target="../tags/tag48.xml"/><Relationship Id="rId41" Type="http://schemas.openxmlformats.org/officeDocument/2006/relationships/tags" Target="../tags/tag47.xml"/><Relationship Id="rId40" Type="http://schemas.openxmlformats.org/officeDocument/2006/relationships/tags" Target="../tags/tag46.xml"/><Relationship Id="rId4" Type="http://schemas.openxmlformats.org/officeDocument/2006/relationships/tags" Target="../tags/tag10.xml"/><Relationship Id="rId39" Type="http://schemas.openxmlformats.org/officeDocument/2006/relationships/tags" Target="../tags/tag45.xml"/><Relationship Id="rId38" Type="http://schemas.openxmlformats.org/officeDocument/2006/relationships/tags" Target="../tags/tag44.xml"/><Relationship Id="rId37" Type="http://schemas.openxmlformats.org/officeDocument/2006/relationships/tags" Target="../tags/tag43.xml"/><Relationship Id="rId36" Type="http://schemas.openxmlformats.org/officeDocument/2006/relationships/tags" Target="../tags/tag42.xml"/><Relationship Id="rId35" Type="http://schemas.openxmlformats.org/officeDocument/2006/relationships/tags" Target="../tags/tag41.xml"/><Relationship Id="rId34" Type="http://schemas.openxmlformats.org/officeDocument/2006/relationships/tags" Target="../tags/tag40.xml"/><Relationship Id="rId33" Type="http://schemas.openxmlformats.org/officeDocument/2006/relationships/tags" Target="../tags/tag39.xml"/><Relationship Id="rId32" Type="http://schemas.openxmlformats.org/officeDocument/2006/relationships/tags" Target="../tags/tag38.xml"/><Relationship Id="rId31" Type="http://schemas.openxmlformats.org/officeDocument/2006/relationships/tags" Target="../tags/tag37.xml"/><Relationship Id="rId30" Type="http://schemas.openxmlformats.org/officeDocument/2006/relationships/tags" Target="../tags/tag36.xml"/><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58.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60.xml"/><Relationship Id="rId2" Type="http://schemas.openxmlformats.org/officeDocument/2006/relationships/image" Target="../media/image10.png"/><Relationship Id="rId1" Type="http://schemas.openxmlformats.org/officeDocument/2006/relationships/tags" Target="../tags/tag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74450" y="4728365"/>
            <a:ext cx="5443101" cy="2660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a:r>
              <a:rPr lang="zh-CN" altLang="en-US" sz="1400" spc="1500" dirty="0" smtClean="0">
                <a:solidFill>
                  <a:srgbClr val="00B050"/>
                </a:solidFill>
                <a:latin typeface="+mn-ea"/>
                <a:ea typeface="+mn-ea"/>
              </a:rPr>
              <a:t>农政齐民科技（天津）有限公司</a:t>
            </a:r>
            <a:endParaRPr kumimoji="0" lang="zh-CN" altLang="en-US" sz="1400" i="0" u="none" strike="noStrike" cap="all" spc="1500" normalizeH="0" dirty="0" smtClean="0">
              <a:ln>
                <a:noFill/>
              </a:ln>
              <a:solidFill>
                <a:srgbClr val="00B050"/>
              </a:solidFill>
              <a:effectLst/>
              <a:uFillTx/>
              <a:latin typeface="+mn-ea"/>
              <a:ea typeface="+mn-ea"/>
              <a:sym typeface="Helvetica"/>
            </a:endParaRPr>
          </a:p>
        </p:txBody>
      </p:sp>
      <p:sp>
        <p:nvSpPr>
          <p:cNvPr id="11" name="矩形 10"/>
          <p:cNvSpPr/>
          <p:nvPr/>
        </p:nvSpPr>
        <p:spPr>
          <a:xfrm>
            <a:off x="5332445" y="6022224"/>
            <a:ext cx="1527110" cy="19177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endParaRPr kumimoji="0" lang="zh-CN" altLang="en-US" sz="1000" b="1" i="0" u="none" strike="noStrike" cap="all" spc="100" normalizeH="0" baseline="0">
              <a:ln>
                <a:noFill/>
              </a:ln>
              <a:solidFill>
                <a:srgbClr val="FFFFFF"/>
              </a:solidFill>
              <a:effectLst/>
              <a:uFillTx/>
              <a:latin typeface="+mn-lt"/>
              <a:ea typeface="+mn-ea"/>
              <a:cs typeface="+mn-cs"/>
              <a:sym typeface="Helvetica"/>
            </a:endParaRPr>
          </a:p>
        </p:txBody>
      </p:sp>
      <p:sp>
        <p:nvSpPr>
          <p:cNvPr id="12" name="文本框 11"/>
          <p:cNvSpPr txBox="1"/>
          <p:nvPr/>
        </p:nvSpPr>
        <p:spPr>
          <a:xfrm>
            <a:off x="5413044" y="5991222"/>
            <a:ext cx="1372766" cy="2660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a:r>
              <a:rPr kumimoji="0" lang="zh-CN" altLang="en-US" sz="1400" i="0" u="none" strike="noStrike" cap="all" spc="0" normalizeH="0" dirty="0" smtClean="0">
                <a:ln>
                  <a:noFill/>
                </a:ln>
                <a:solidFill>
                  <a:srgbClr val="0B1924"/>
                </a:solidFill>
                <a:effectLst/>
                <a:uFillTx/>
                <a:latin typeface="方正兰亭超细黑简体" panose="02000000000000000000" pitchFamily="2" charset="-122"/>
                <a:ea typeface="方正兰亭超细黑简体" panose="02000000000000000000" pitchFamily="2" charset="-122"/>
                <a:sym typeface="Helvetica"/>
              </a:rPr>
              <a:t>颜凡旗舰店</a:t>
            </a:r>
            <a:endParaRPr kumimoji="0" lang="zh-CN" altLang="en-US" sz="1400" i="0" u="none" strike="noStrike" cap="all" spc="0" normalizeH="0" dirty="0">
              <a:ln>
                <a:noFill/>
              </a:ln>
              <a:solidFill>
                <a:srgbClr val="0B1924"/>
              </a:solidFill>
              <a:effectLst/>
              <a:uFillTx/>
              <a:latin typeface="方正兰亭超细黑简体" panose="02000000000000000000" pitchFamily="2" charset="-122"/>
              <a:ea typeface="方正兰亭超细黑简体" panose="02000000000000000000" pitchFamily="2" charset="-122"/>
              <a:sym typeface="Helvetica"/>
            </a:endParaRPr>
          </a:p>
        </p:txBody>
      </p:sp>
      <p:pic>
        <p:nvPicPr>
          <p:cNvPr id="6" name="图片 5"/>
          <p:cNvPicPr>
            <a:picLocks noChangeAspect="1"/>
          </p:cNvPicPr>
          <p:nvPr/>
        </p:nvPicPr>
        <p:blipFill>
          <a:blip r:embed="rId1"/>
          <a:srcRect l="3199" t="31360" r="2601" b="11471"/>
          <a:stretch>
            <a:fillRect/>
          </a:stretch>
        </p:blipFill>
        <p:spPr>
          <a:xfrm>
            <a:off x="0" y="5329873"/>
            <a:ext cx="12192318" cy="1528128"/>
          </a:xfrm>
          <a:prstGeom prst="rect">
            <a:avLst/>
          </a:prstGeom>
        </p:spPr>
      </p:pic>
      <p:pic>
        <p:nvPicPr>
          <p:cNvPr id="4" name="图片 3"/>
          <p:cNvPicPr>
            <a:picLocks noChangeAspect="1"/>
          </p:cNvPicPr>
          <p:nvPr>
            <p:custDataLst>
              <p:tags r:id="rId2"/>
            </p:custDataLst>
          </p:nvPr>
        </p:nvPicPr>
        <p:blipFill>
          <a:blip r:embed="rId3"/>
          <a:srcRect l="27002" t="6570" r="26193" b="47362"/>
          <a:stretch>
            <a:fillRect/>
          </a:stretch>
        </p:blipFill>
        <p:spPr>
          <a:xfrm>
            <a:off x="5189855" y="1216343"/>
            <a:ext cx="1819275" cy="1841818"/>
          </a:xfrm>
          <a:prstGeom prst="roundRect">
            <a:avLst/>
          </a:prstGeom>
        </p:spPr>
      </p:pic>
      <p:sp>
        <p:nvSpPr>
          <p:cNvPr id="2" name="文本框 1"/>
          <p:cNvSpPr txBox="1"/>
          <p:nvPr/>
        </p:nvSpPr>
        <p:spPr>
          <a:xfrm>
            <a:off x="838835" y="3676333"/>
            <a:ext cx="10655935" cy="5429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a:r>
              <a:rPr kumimoji="0" lang="zh-CN" altLang="en-US" sz="3200" b="1" i="0" u="none" strike="noStrike" cap="all" spc="1080" normalizeH="0" baseline="0" dirty="0">
                <a:ln>
                  <a:noFill/>
                </a:ln>
                <a:solidFill>
                  <a:srgbClr val="00B050"/>
                </a:solidFill>
                <a:effectLst/>
                <a:uFillTx/>
                <a:latin typeface="+mn-ea"/>
                <a:ea typeface="+mn-ea"/>
                <a:sym typeface="Helvetica"/>
              </a:rPr>
              <a:t>鱼菜共生智慧工厂全体系解决方案</a:t>
            </a:r>
            <a:endParaRPr kumimoji="0" lang="zh-CN" altLang="en-US" sz="3200" b="1" i="0" u="none" strike="noStrike" cap="all" spc="1080" normalizeH="0" baseline="0" dirty="0">
              <a:ln>
                <a:noFill/>
              </a:ln>
              <a:solidFill>
                <a:srgbClr val="00B050"/>
              </a:solidFill>
              <a:effectLst/>
              <a:uFillTx/>
              <a:latin typeface="+mn-ea"/>
              <a:ea typeface="+mn-ea"/>
              <a:sym typeface="Helvetica"/>
            </a:endParaRPr>
          </a:p>
        </p:txBody>
      </p:sp>
      <p:cxnSp>
        <p:nvCxnSpPr>
          <p:cNvPr id="21" name="直接连接符 20"/>
          <p:cNvCxnSpPr/>
          <p:nvPr/>
        </p:nvCxnSpPr>
        <p:spPr>
          <a:xfrm>
            <a:off x="3463608" y="4451033"/>
            <a:ext cx="5286375"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4118498" y="5572858"/>
            <a:ext cx="6319298" cy="404805"/>
            <a:chOff x="3146" y="6164"/>
            <a:chExt cx="12551" cy="804"/>
          </a:xfrm>
        </p:grpSpPr>
        <p:sp>
          <p:nvSpPr>
            <p:cNvPr id="8" name="下箭头 7"/>
            <p:cNvSpPr/>
            <p:nvPr>
              <p:custDataLst>
                <p:tags r:id="rId1"/>
              </p:custDataLst>
            </p:nvPr>
          </p:nvSpPr>
          <p:spPr>
            <a:xfrm>
              <a:off x="3146" y="6164"/>
              <a:ext cx="723" cy="805"/>
            </a:xfrm>
            <a:prstGeom prst="downArrow">
              <a:avLst/>
            </a:prstGeom>
            <a:solidFill>
              <a:srgbClr val="B1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25"/>
            </a:p>
          </p:txBody>
        </p:sp>
        <p:sp>
          <p:nvSpPr>
            <p:cNvPr id="9" name="下箭头 8"/>
            <p:cNvSpPr/>
            <p:nvPr>
              <p:custDataLst>
                <p:tags r:id="rId2"/>
              </p:custDataLst>
            </p:nvPr>
          </p:nvSpPr>
          <p:spPr>
            <a:xfrm>
              <a:off x="7089" y="6164"/>
              <a:ext cx="723" cy="805"/>
            </a:xfrm>
            <a:prstGeom prst="downArrow">
              <a:avLst/>
            </a:prstGeom>
            <a:solidFill>
              <a:srgbClr val="B1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25"/>
            </a:p>
          </p:txBody>
        </p:sp>
        <p:sp>
          <p:nvSpPr>
            <p:cNvPr id="43" name="下箭头 42"/>
            <p:cNvSpPr/>
            <p:nvPr>
              <p:custDataLst>
                <p:tags r:id="rId3"/>
              </p:custDataLst>
            </p:nvPr>
          </p:nvSpPr>
          <p:spPr>
            <a:xfrm>
              <a:off x="11032" y="6164"/>
              <a:ext cx="723" cy="805"/>
            </a:xfrm>
            <a:prstGeom prst="downArrow">
              <a:avLst/>
            </a:prstGeom>
            <a:solidFill>
              <a:srgbClr val="B1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25"/>
            </a:p>
          </p:txBody>
        </p:sp>
        <p:sp>
          <p:nvSpPr>
            <p:cNvPr id="44" name="下箭头 43"/>
            <p:cNvSpPr/>
            <p:nvPr>
              <p:custDataLst>
                <p:tags r:id="rId4"/>
              </p:custDataLst>
            </p:nvPr>
          </p:nvSpPr>
          <p:spPr>
            <a:xfrm>
              <a:off x="14975" y="6164"/>
              <a:ext cx="723" cy="805"/>
            </a:xfrm>
            <a:prstGeom prst="downArrow">
              <a:avLst/>
            </a:prstGeom>
            <a:solidFill>
              <a:srgbClr val="B1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25"/>
            </a:p>
          </p:txBody>
        </p:sp>
      </p:grpSp>
      <p:grpSp>
        <p:nvGrpSpPr>
          <p:cNvPr id="10" name="组合 9"/>
          <p:cNvGrpSpPr/>
          <p:nvPr/>
        </p:nvGrpSpPr>
        <p:grpSpPr>
          <a:xfrm>
            <a:off x="4117994" y="3161647"/>
            <a:ext cx="6319298" cy="404805"/>
            <a:chOff x="3146" y="6164"/>
            <a:chExt cx="12551" cy="804"/>
          </a:xfrm>
        </p:grpSpPr>
        <p:sp>
          <p:nvSpPr>
            <p:cNvPr id="29" name="下箭头 28"/>
            <p:cNvSpPr/>
            <p:nvPr>
              <p:custDataLst>
                <p:tags r:id="rId5"/>
              </p:custDataLst>
            </p:nvPr>
          </p:nvSpPr>
          <p:spPr>
            <a:xfrm>
              <a:off x="3146" y="6164"/>
              <a:ext cx="723" cy="805"/>
            </a:xfrm>
            <a:prstGeom prst="downArrow">
              <a:avLst/>
            </a:prstGeom>
            <a:solidFill>
              <a:srgbClr val="B1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25"/>
            </a:p>
          </p:txBody>
        </p:sp>
        <p:sp>
          <p:nvSpPr>
            <p:cNvPr id="11" name="下箭头 10"/>
            <p:cNvSpPr/>
            <p:nvPr>
              <p:custDataLst>
                <p:tags r:id="rId6"/>
              </p:custDataLst>
            </p:nvPr>
          </p:nvSpPr>
          <p:spPr>
            <a:xfrm>
              <a:off x="7089" y="6164"/>
              <a:ext cx="723" cy="805"/>
            </a:xfrm>
            <a:prstGeom prst="downArrow">
              <a:avLst/>
            </a:prstGeom>
            <a:solidFill>
              <a:srgbClr val="B1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25"/>
            </a:p>
          </p:txBody>
        </p:sp>
        <p:sp>
          <p:nvSpPr>
            <p:cNvPr id="12" name="下箭头 11"/>
            <p:cNvSpPr/>
            <p:nvPr>
              <p:custDataLst>
                <p:tags r:id="rId7"/>
              </p:custDataLst>
            </p:nvPr>
          </p:nvSpPr>
          <p:spPr>
            <a:xfrm>
              <a:off x="11032" y="6164"/>
              <a:ext cx="723" cy="805"/>
            </a:xfrm>
            <a:prstGeom prst="downArrow">
              <a:avLst/>
            </a:prstGeom>
            <a:solidFill>
              <a:srgbClr val="B1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25"/>
            </a:p>
          </p:txBody>
        </p:sp>
        <p:sp>
          <p:nvSpPr>
            <p:cNvPr id="13" name="下箭头 12"/>
            <p:cNvSpPr/>
            <p:nvPr>
              <p:custDataLst>
                <p:tags r:id="rId8"/>
              </p:custDataLst>
            </p:nvPr>
          </p:nvSpPr>
          <p:spPr>
            <a:xfrm>
              <a:off x="14975" y="6164"/>
              <a:ext cx="723" cy="805"/>
            </a:xfrm>
            <a:prstGeom prst="downArrow">
              <a:avLst/>
            </a:prstGeom>
            <a:solidFill>
              <a:srgbClr val="B1B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25"/>
            </a:p>
          </p:txBody>
        </p:sp>
      </p:grpSp>
      <p:sp>
        <p:nvSpPr>
          <p:cNvPr id="14" name="任意多边形 13"/>
          <p:cNvSpPr/>
          <p:nvPr>
            <p:custDataLst>
              <p:tags r:id="rId9"/>
            </p:custDataLst>
          </p:nvPr>
        </p:nvSpPr>
        <p:spPr>
          <a:xfrm flipH="1">
            <a:off x="3218259" y="2439643"/>
            <a:ext cx="7220041" cy="2350793"/>
          </a:xfrm>
          <a:custGeom>
            <a:avLst/>
            <a:gdLst>
              <a:gd name="connisteX0" fmla="*/ 0 w 8986520"/>
              <a:gd name="connsiteY0" fmla="*/ 0 h 2964815"/>
              <a:gd name="connisteX1" fmla="*/ 8986520 w 8986520"/>
              <a:gd name="connsiteY1" fmla="*/ 0 h 2964815"/>
              <a:gd name="connisteX2" fmla="*/ 8986520 w 8986520"/>
              <a:gd name="connsiteY2" fmla="*/ 2964815 h 2964815"/>
              <a:gd name="connisteX3" fmla="*/ 419735 w 8986520"/>
              <a:gd name="connsiteY3" fmla="*/ 2964815 h 2964815"/>
            </a:gdLst>
            <a:ahLst/>
            <a:cxnLst>
              <a:cxn ang="0">
                <a:pos x="connisteX0" y="connsiteY0"/>
              </a:cxn>
              <a:cxn ang="0">
                <a:pos x="connisteX1" y="connsiteY1"/>
              </a:cxn>
              <a:cxn ang="0">
                <a:pos x="connisteX2" y="connsiteY2"/>
              </a:cxn>
              <a:cxn ang="0">
                <a:pos x="connisteX3" y="connsiteY3"/>
              </a:cxn>
            </a:cxnLst>
            <a:rect l="l" t="t" r="r" b="b"/>
            <a:pathLst>
              <a:path w="8986520" h="2964815">
                <a:moveTo>
                  <a:pt x="0" y="0"/>
                </a:moveTo>
                <a:lnTo>
                  <a:pt x="8986520" y="0"/>
                </a:lnTo>
                <a:lnTo>
                  <a:pt x="8986520" y="2964815"/>
                </a:lnTo>
                <a:lnTo>
                  <a:pt x="419735" y="2964815"/>
                </a:lnTo>
              </a:path>
            </a:pathLst>
          </a:custGeom>
          <a:noFill/>
          <a:ln w="44450">
            <a:solidFill>
              <a:srgbClr val="647D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25"/>
          </a:p>
        </p:txBody>
      </p:sp>
      <p:sp>
        <p:nvSpPr>
          <p:cNvPr id="17" name="文本框 16"/>
          <p:cNvSpPr txBox="1"/>
          <p:nvPr>
            <p:custDataLst>
              <p:tags r:id="rId10"/>
            </p:custDataLst>
          </p:nvPr>
        </p:nvSpPr>
        <p:spPr>
          <a:xfrm>
            <a:off x="3695063" y="3627375"/>
            <a:ext cx="1466665" cy="311150"/>
          </a:xfrm>
          <a:prstGeom prst="rect">
            <a:avLst/>
          </a:prstGeom>
          <a:noFill/>
        </p:spPr>
        <p:txBody>
          <a:bodyPr wrap="square" rtlCol="0">
            <a:spAutoFit/>
          </a:bodyPr>
          <a:p>
            <a:r>
              <a:rPr lang="zh-CN" altLang="en-US" sz="1425">
                <a:solidFill>
                  <a:schemeClr val="tx1">
                    <a:lumMod val="65000"/>
                    <a:lumOff val="35000"/>
                  </a:schemeClr>
                </a:solidFill>
              </a:rPr>
              <a:t>高密度养殖系统</a:t>
            </a:r>
            <a:endParaRPr lang="zh-CN" altLang="en-US" sz="1425">
              <a:solidFill>
                <a:schemeClr val="tx1">
                  <a:lumMod val="65000"/>
                  <a:lumOff val="35000"/>
                </a:schemeClr>
              </a:solidFill>
            </a:endParaRPr>
          </a:p>
        </p:txBody>
      </p:sp>
      <p:sp>
        <p:nvSpPr>
          <p:cNvPr id="18" name="文本框 17"/>
          <p:cNvSpPr txBox="1"/>
          <p:nvPr>
            <p:custDataLst>
              <p:tags r:id="rId11"/>
            </p:custDataLst>
          </p:nvPr>
        </p:nvSpPr>
        <p:spPr>
          <a:xfrm>
            <a:off x="5608828" y="3627375"/>
            <a:ext cx="1612677" cy="530860"/>
          </a:xfrm>
          <a:prstGeom prst="rect">
            <a:avLst/>
          </a:prstGeom>
          <a:noFill/>
        </p:spPr>
        <p:txBody>
          <a:bodyPr wrap="square" rtlCol="0">
            <a:spAutoFit/>
          </a:bodyPr>
          <a:p>
            <a:r>
              <a:rPr lang="zh-CN" altLang="en-US" sz="1425">
                <a:solidFill>
                  <a:schemeClr val="tx1">
                    <a:lumMod val="65000"/>
                    <a:lumOff val="35000"/>
                  </a:schemeClr>
                </a:solidFill>
              </a:rPr>
              <a:t>高产砾石栽培系统</a:t>
            </a:r>
            <a:endParaRPr lang="zh-CN" altLang="en-US" sz="1425">
              <a:solidFill>
                <a:schemeClr val="tx1">
                  <a:lumMod val="65000"/>
                  <a:lumOff val="35000"/>
                </a:schemeClr>
              </a:solidFill>
            </a:endParaRPr>
          </a:p>
        </p:txBody>
      </p:sp>
      <p:sp>
        <p:nvSpPr>
          <p:cNvPr id="19" name="文本框 18"/>
          <p:cNvSpPr txBox="1"/>
          <p:nvPr>
            <p:custDataLst>
              <p:tags r:id="rId12"/>
            </p:custDataLst>
          </p:nvPr>
        </p:nvSpPr>
        <p:spPr>
          <a:xfrm>
            <a:off x="7637890" y="3627375"/>
            <a:ext cx="1466665" cy="311150"/>
          </a:xfrm>
          <a:prstGeom prst="rect">
            <a:avLst/>
          </a:prstGeom>
          <a:noFill/>
        </p:spPr>
        <p:txBody>
          <a:bodyPr wrap="square" rtlCol="0">
            <a:spAutoFit/>
          </a:bodyPr>
          <a:p>
            <a:r>
              <a:rPr lang="zh-CN" altLang="en-US" sz="1425">
                <a:solidFill>
                  <a:schemeClr val="tx1">
                    <a:lumMod val="65000"/>
                    <a:lumOff val="35000"/>
                  </a:schemeClr>
                </a:solidFill>
              </a:rPr>
              <a:t>硝化菌平衡系统</a:t>
            </a:r>
            <a:endParaRPr lang="zh-CN" altLang="en-US" sz="1425">
              <a:solidFill>
                <a:schemeClr val="tx1">
                  <a:lumMod val="65000"/>
                  <a:lumOff val="35000"/>
                </a:schemeClr>
              </a:solidFill>
            </a:endParaRPr>
          </a:p>
        </p:txBody>
      </p:sp>
      <p:pic>
        <p:nvPicPr>
          <p:cNvPr id="20" name="图片 2"/>
          <p:cNvPicPr>
            <a:picLocks noChangeAspect="1"/>
          </p:cNvPicPr>
          <p:nvPr>
            <p:custDataLst>
              <p:tags r:id="rId13"/>
            </p:custDataLst>
          </p:nvPr>
        </p:nvPicPr>
        <p:blipFill>
          <a:blip r:embed="rId14"/>
          <a:srcRect l="62848" t="54782" r="12553" b="10164"/>
          <a:stretch>
            <a:fillRect/>
          </a:stretch>
        </p:blipFill>
        <p:spPr>
          <a:xfrm>
            <a:off x="9445921" y="1642115"/>
            <a:ext cx="1645404" cy="1553769"/>
          </a:xfrm>
          <a:prstGeom prst="ellipse">
            <a:avLst/>
          </a:prstGeom>
          <a:noFill/>
          <a:ln w="34925">
            <a:solidFill>
              <a:srgbClr val="B1B5C4"/>
            </a:solidFill>
          </a:ln>
        </p:spPr>
      </p:pic>
      <p:sp>
        <p:nvSpPr>
          <p:cNvPr id="31" name="文本框 30"/>
          <p:cNvSpPr txBox="1"/>
          <p:nvPr>
            <p:custDataLst>
              <p:tags r:id="rId15"/>
            </p:custDataLst>
          </p:nvPr>
        </p:nvSpPr>
        <p:spPr>
          <a:xfrm>
            <a:off x="9532019" y="3627375"/>
            <a:ext cx="1721935" cy="311150"/>
          </a:xfrm>
          <a:prstGeom prst="rect">
            <a:avLst/>
          </a:prstGeom>
          <a:noFill/>
        </p:spPr>
        <p:txBody>
          <a:bodyPr wrap="square" rtlCol="0">
            <a:spAutoFit/>
          </a:bodyPr>
          <a:p>
            <a:r>
              <a:rPr lang="zh-CN" altLang="en-US" sz="1425">
                <a:solidFill>
                  <a:schemeClr val="tx1">
                    <a:lumMod val="65000"/>
                    <a:lumOff val="35000"/>
                  </a:schemeClr>
                </a:solidFill>
              </a:rPr>
              <a:t>低功耗循环水系统</a:t>
            </a:r>
            <a:endParaRPr lang="zh-CN" altLang="en-US" sz="1425">
              <a:solidFill>
                <a:schemeClr val="tx1">
                  <a:lumMod val="65000"/>
                  <a:lumOff val="35000"/>
                </a:schemeClr>
              </a:solidFill>
            </a:endParaRPr>
          </a:p>
        </p:txBody>
      </p:sp>
      <p:pic>
        <p:nvPicPr>
          <p:cNvPr id="21" name="图片 5"/>
          <p:cNvPicPr>
            <a:picLocks noChangeAspect="1"/>
          </p:cNvPicPr>
          <p:nvPr>
            <p:custDataLst>
              <p:tags r:id="rId16"/>
            </p:custDataLst>
          </p:nvPr>
        </p:nvPicPr>
        <p:blipFill>
          <a:blip r:embed="rId17"/>
          <a:srcRect l="56597" t="2144" r="16898" b="60330"/>
          <a:stretch>
            <a:fillRect/>
          </a:stretch>
        </p:blipFill>
        <p:spPr>
          <a:xfrm>
            <a:off x="9538061" y="4072460"/>
            <a:ext cx="1541182" cy="1497881"/>
          </a:xfrm>
          <a:prstGeom prst="ellipse">
            <a:avLst/>
          </a:prstGeom>
          <a:noFill/>
          <a:ln w="34925">
            <a:solidFill>
              <a:srgbClr val="B1B5C4"/>
            </a:solidFill>
          </a:ln>
        </p:spPr>
      </p:pic>
      <p:sp>
        <p:nvSpPr>
          <p:cNvPr id="34" name="文本框 33"/>
          <p:cNvSpPr txBox="1"/>
          <p:nvPr>
            <p:custDataLst>
              <p:tags r:id="rId18"/>
            </p:custDataLst>
          </p:nvPr>
        </p:nvSpPr>
        <p:spPr>
          <a:xfrm>
            <a:off x="9441391" y="6052684"/>
            <a:ext cx="1958071" cy="311150"/>
          </a:xfrm>
          <a:prstGeom prst="rect">
            <a:avLst/>
          </a:prstGeom>
          <a:noFill/>
        </p:spPr>
        <p:txBody>
          <a:bodyPr wrap="square" rtlCol="0">
            <a:spAutoFit/>
          </a:bodyPr>
          <a:p>
            <a:r>
              <a:rPr lang="zh-CN" altLang="en-US" sz="1425">
                <a:solidFill>
                  <a:schemeClr val="tx1">
                    <a:lumMod val="65000"/>
                    <a:lumOff val="35000"/>
                  </a:schemeClr>
                </a:solidFill>
              </a:rPr>
              <a:t>全环境三级预警系统</a:t>
            </a:r>
            <a:endParaRPr lang="zh-CN" altLang="en-US" sz="1425">
              <a:solidFill>
                <a:schemeClr val="tx1">
                  <a:lumMod val="65000"/>
                  <a:lumOff val="35000"/>
                </a:schemeClr>
              </a:solidFill>
            </a:endParaRPr>
          </a:p>
        </p:txBody>
      </p:sp>
      <p:sp>
        <p:nvSpPr>
          <p:cNvPr id="22" name="文本框 21"/>
          <p:cNvSpPr txBox="1"/>
          <p:nvPr>
            <p:custDataLst>
              <p:tags r:id="rId19"/>
            </p:custDataLst>
          </p:nvPr>
        </p:nvSpPr>
        <p:spPr>
          <a:xfrm>
            <a:off x="7495403" y="6063258"/>
            <a:ext cx="1926352" cy="311150"/>
          </a:xfrm>
          <a:prstGeom prst="rect">
            <a:avLst/>
          </a:prstGeom>
          <a:noFill/>
        </p:spPr>
        <p:txBody>
          <a:bodyPr wrap="square" rtlCol="0">
            <a:spAutoFit/>
          </a:bodyPr>
          <a:p>
            <a:r>
              <a:rPr lang="zh-CN" altLang="en-US" sz="1425">
                <a:solidFill>
                  <a:schemeClr val="tx1">
                    <a:lumMod val="65000"/>
                    <a:lumOff val="35000"/>
                  </a:schemeClr>
                </a:solidFill>
              </a:rPr>
              <a:t>智能环境控制系统</a:t>
            </a:r>
            <a:endParaRPr lang="zh-CN" altLang="en-US" sz="1425">
              <a:solidFill>
                <a:schemeClr val="tx1">
                  <a:lumMod val="65000"/>
                  <a:lumOff val="35000"/>
                </a:schemeClr>
              </a:solidFill>
            </a:endParaRPr>
          </a:p>
        </p:txBody>
      </p:sp>
      <p:sp>
        <p:nvSpPr>
          <p:cNvPr id="45" name="文本框 44"/>
          <p:cNvSpPr txBox="1"/>
          <p:nvPr>
            <p:custDataLst>
              <p:tags r:id="rId20"/>
            </p:custDataLst>
          </p:nvPr>
        </p:nvSpPr>
        <p:spPr>
          <a:xfrm>
            <a:off x="5480437" y="6063258"/>
            <a:ext cx="1813570" cy="530860"/>
          </a:xfrm>
          <a:prstGeom prst="rect">
            <a:avLst/>
          </a:prstGeom>
          <a:noFill/>
        </p:spPr>
        <p:txBody>
          <a:bodyPr wrap="square" rtlCol="0">
            <a:spAutoFit/>
          </a:bodyPr>
          <a:p>
            <a:r>
              <a:rPr lang="zh-CN" altLang="en-US" sz="1425">
                <a:solidFill>
                  <a:schemeClr val="tx1">
                    <a:lumMod val="65000"/>
                    <a:lumOff val="35000"/>
                  </a:schemeClr>
                </a:solidFill>
              </a:rPr>
              <a:t>全生命周期追溯系统</a:t>
            </a:r>
            <a:endParaRPr lang="zh-CN" altLang="en-US" sz="1425">
              <a:solidFill>
                <a:schemeClr val="tx1">
                  <a:lumMod val="65000"/>
                  <a:lumOff val="35000"/>
                </a:schemeClr>
              </a:solidFill>
            </a:endParaRPr>
          </a:p>
        </p:txBody>
      </p:sp>
      <p:sp>
        <p:nvSpPr>
          <p:cNvPr id="23" name="文本框 22"/>
          <p:cNvSpPr txBox="1"/>
          <p:nvPr>
            <p:custDataLst>
              <p:tags r:id="rId21"/>
            </p:custDataLst>
          </p:nvPr>
        </p:nvSpPr>
        <p:spPr>
          <a:xfrm>
            <a:off x="3331040" y="6032041"/>
            <a:ext cx="1888086" cy="311150"/>
          </a:xfrm>
          <a:prstGeom prst="rect">
            <a:avLst/>
          </a:prstGeom>
          <a:noFill/>
        </p:spPr>
        <p:txBody>
          <a:bodyPr wrap="square" rtlCol="0">
            <a:spAutoFit/>
          </a:bodyPr>
          <a:p>
            <a:r>
              <a:rPr lang="en-US" altLang="zh-CN" sz="1425">
                <a:solidFill>
                  <a:schemeClr val="tx1">
                    <a:lumMod val="65000"/>
                    <a:lumOff val="35000"/>
                  </a:schemeClr>
                </a:solidFill>
              </a:rPr>
              <a:t>0</a:t>
            </a:r>
            <a:r>
              <a:rPr lang="zh-CN" altLang="en-US" sz="1425">
                <a:solidFill>
                  <a:schemeClr val="tx1">
                    <a:lumMod val="65000"/>
                    <a:lumOff val="35000"/>
                  </a:schemeClr>
                </a:solidFill>
              </a:rPr>
              <a:t>能耗粪水分离系统</a:t>
            </a:r>
            <a:endParaRPr lang="zh-CN" altLang="en-US" sz="1425">
              <a:solidFill>
                <a:schemeClr val="tx1">
                  <a:lumMod val="65000"/>
                  <a:lumOff val="35000"/>
                </a:schemeClr>
              </a:solidFill>
            </a:endParaRPr>
          </a:p>
        </p:txBody>
      </p:sp>
      <p:pic>
        <p:nvPicPr>
          <p:cNvPr id="24" name="图片 5"/>
          <p:cNvPicPr>
            <a:picLocks noChangeAspect="1"/>
          </p:cNvPicPr>
          <p:nvPr>
            <p:custDataLst>
              <p:tags r:id="rId22"/>
            </p:custDataLst>
          </p:nvPr>
        </p:nvPicPr>
        <p:blipFill>
          <a:blip r:embed="rId17"/>
          <a:srcRect l="59978" t="54049" r="12557" b="8098"/>
          <a:stretch>
            <a:fillRect/>
          </a:stretch>
        </p:blipFill>
        <p:spPr>
          <a:xfrm>
            <a:off x="5539849" y="4059369"/>
            <a:ext cx="1518021" cy="1510973"/>
          </a:xfrm>
          <a:prstGeom prst="ellipse">
            <a:avLst/>
          </a:prstGeom>
          <a:noFill/>
          <a:ln w="34925">
            <a:solidFill>
              <a:srgbClr val="B1B5C4"/>
            </a:solidFill>
          </a:ln>
        </p:spPr>
      </p:pic>
      <p:sp>
        <p:nvSpPr>
          <p:cNvPr id="52" name="右箭头 51"/>
          <p:cNvSpPr/>
          <p:nvPr>
            <p:custDataLst>
              <p:tags r:id="rId23"/>
            </p:custDataLst>
          </p:nvPr>
        </p:nvSpPr>
        <p:spPr>
          <a:xfrm>
            <a:off x="2465542" y="3536243"/>
            <a:ext cx="634397" cy="342876"/>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425">
              <a:sym typeface="+mn-ea"/>
            </a:endParaRPr>
          </a:p>
        </p:txBody>
      </p:sp>
      <p:sp>
        <p:nvSpPr>
          <p:cNvPr id="53" name="文本框 52"/>
          <p:cNvSpPr txBox="1"/>
          <p:nvPr>
            <p:custDataLst>
              <p:tags r:id="rId24"/>
            </p:custDataLst>
          </p:nvPr>
        </p:nvSpPr>
        <p:spPr>
          <a:xfrm>
            <a:off x="960108" y="3484384"/>
            <a:ext cx="1466665" cy="432435"/>
          </a:xfrm>
          <a:prstGeom prst="rect">
            <a:avLst/>
          </a:prstGeom>
          <a:noFill/>
        </p:spPr>
        <p:txBody>
          <a:bodyPr wrap="square" rtlCol="0">
            <a:spAutoFit/>
          </a:bodyPr>
          <a:p>
            <a:pPr lvl="0" algn="l">
              <a:buClrTx/>
              <a:buSzTx/>
              <a:buFontTx/>
            </a:pPr>
            <a:r>
              <a:rPr lang="en-US" altLang="zh-CN" sz="2220" b="1">
                <a:solidFill>
                  <a:schemeClr val="tx1"/>
                </a:solidFill>
                <a:latin typeface="+mn-ea"/>
                <a:ea typeface="+mn-ea"/>
                <a:cs typeface="微软雅黑" panose="020B0503020204020204" charset="-122"/>
                <a:sym typeface="+mn-ea"/>
              </a:rPr>
              <a:t>核心技术</a:t>
            </a:r>
            <a:endParaRPr lang="en-US" altLang="zh-CN" sz="2220" b="1">
              <a:solidFill>
                <a:schemeClr val="tx1"/>
              </a:solidFill>
              <a:latin typeface="+mn-ea"/>
              <a:ea typeface="+mn-ea"/>
              <a:cs typeface="微软雅黑" panose="020B0503020204020204" charset="-122"/>
              <a:sym typeface="+mn-ea"/>
            </a:endParaRPr>
          </a:p>
        </p:txBody>
      </p:sp>
      <p:pic>
        <p:nvPicPr>
          <p:cNvPr id="3" name="图片 2" descr="1512c9b3fd14547ae579983b2f7f6f2"/>
          <p:cNvPicPr>
            <a:picLocks noChangeAspect="1"/>
          </p:cNvPicPr>
          <p:nvPr/>
        </p:nvPicPr>
        <p:blipFill>
          <a:blip r:embed="rId25">
            <a:lum bright="6000" contrast="6000"/>
          </a:blip>
          <a:srcRect l="27374" r="24749"/>
          <a:stretch>
            <a:fillRect/>
          </a:stretch>
        </p:blipFill>
        <p:spPr>
          <a:xfrm>
            <a:off x="3507510" y="1661209"/>
            <a:ext cx="1588324" cy="1497694"/>
          </a:xfrm>
          <a:prstGeom prst="ellipse">
            <a:avLst/>
          </a:prstGeom>
          <a:ln w="34925">
            <a:solidFill>
              <a:srgbClr val="B1B5C4"/>
            </a:solidFill>
          </a:ln>
        </p:spPr>
      </p:pic>
      <p:sp>
        <p:nvSpPr>
          <p:cNvPr id="25" name="文本框 24"/>
          <p:cNvSpPr txBox="1"/>
          <p:nvPr>
            <p:custDataLst>
              <p:tags r:id="rId26"/>
            </p:custDataLst>
          </p:nvPr>
        </p:nvSpPr>
        <p:spPr>
          <a:xfrm>
            <a:off x="720447" y="3924937"/>
            <a:ext cx="1810045" cy="311150"/>
          </a:xfrm>
          <a:prstGeom prst="rect">
            <a:avLst/>
          </a:prstGeom>
          <a:noFill/>
        </p:spPr>
        <p:txBody>
          <a:bodyPr wrap="square" rtlCol="0">
            <a:spAutoFit/>
          </a:bodyPr>
          <a:p>
            <a:r>
              <a:rPr lang="en-US" altLang="zh-CN" sz="1425">
                <a:solidFill>
                  <a:schemeClr val="bg1">
                    <a:lumMod val="50000"/>
                  </a:schemeClr>
                </a:solidFill>
              </a:rPr>
              <a:t>Core Technology</a:t>
            </a:r>
            <a:endParaRPr lang="en-US" altLang="zh-CN" sz="1425">
              <a:solidFill>
                <a:schemeClr val="bg1">
                  <a:lumMod val="50000"/>
                </a:schemeClr>
              </a:solidFill>
            </a:endParaRPr>
          </a:p>
        </p:txBody>
      </p:sp>
      <p:pic>
        <p:nvPicPr>
          <p:cNvPr id="27" name="图片 26" descr="78b7a9c66e88c4da73f5c6fad3e87f1"/>
          <p:cNvPicPr>
            <a:picLocks noChangeAspect="1"/>
          </p:cNvPicPr>
          <p:nvPr>
            <p:custDataLst>
              <p:tags r:id="rId27"/>
            </p:custDataLst>
          </p:nvPr>
        </p:nvPicPr>
        <p:blipFill>
          <a:blip r:embed="rId28"/>
          <a:srcRect t="28487"/>
          <a:stretch>
            <a:fillRect/>
          </a:stretch>
        </p:blipFill>
        <p:spPr>
          <a:xfrm>
            <a:off x="5500074" y="1604857"/>
            <a:ext cx="1707333" cy="1628285"/>
          </a:xfrm>
          <a:prstGeom prst="ellipse">
            <a:avLst/>
          </a:prstGeom>
          <a:ln w="34925">
            <a:solidFill>
              <a:srgbClr val="B1B5C4"/>
            </a:solidFill>
          </a:ln>
        </p:spPr>
      </p:pic>
      <p:pic>
        <p:nvPicPr>
          <p:cNvPr id="28" name="图片 27" descr="屏幕截图(2)+"/>
          <p:cNvPicPr>
            <a:picLocks noChangeAspect="1"/>
          </p:cNvPicPr>
          <p:nvPr>
            <p:custDataLst>
              <p:tags r:id="rId29"/>
            </p:custDataLst>
          </p:nvPr>
        </p:nvPicPr>
        <p:blipFill>
          <a:blip r:embed="rId30"/>
          <a:srcRect l="21810" r="14148"/>
          <a:stretch>
            <a:fillRect/>
          </a:stretch>
        </p:blipFill>
        <p:spPr>
          <a:xfrm>
            <a:off x="7515543" y="4034194"/>
            <a:ext cx="1523056" cy="1546720"/>
          </a:xfrm>
          <a:prstGeom prst="ellipse">
            <a:avLst/>
          </a:prstGeom>
          <a:ln w="34925">
            <a:solidFill>
              <a:srgbClr val="B1B5C4"/>
            </a:solidFill>
          </a:ln>
        </p:spPr>
      </p:pic>
      <p:pic>
        <p:nvPicPr>
          <p:cNvPr id="30" name="图片 29" descr="运输鱼箱_Pro-02副本"/>
          <p:cNvPicPr>
            <a:picLocks noChangeAspect="1"/>
          </p:cNvPicPr>
          <p:nvPr>
            <p:custDataLst>
              <p:tags r:id="rId31"/>
            </p:custDataLst>
          </p:nvPr>
        </p:nvPicPr>
        <p:blipFill>
          <a:blip r:embed="rId32"/>
          <a:srcRect l="14585" r="9729"/>
          <a:stretch>
            <a:fillRect/>
          </a:stretch>
        </p:blipFill>
        <p:spPr>
          <a:xfrm>
            <a:off x="3522870" y="4037216"/>
            <a:ext cx="1588510" cy="1573908"/>
          </a:xfrm>
          <a:prstGeom prst="ellipse">
            <a:avLst/>
          </a:prstGeom>
          <a:ln w="34925">
            <a:solidFill>
              <a:srgbClr val="B1B5C4"/>
            </a:solidFill>
          </a:ln>
        </p:spPr>
      </p:pic>
      <p:pic>
        <p:nvPicPr>
          <p:cNvPr id="60" name="图片 59" descr="04805fc2614dde27926d7daf6cbd7ca"/>
          <p:cNvPicPr>
            <a:picLocks noChangeAspect="1"/>
          </p:cNvPicPr>
          <p:nvPr>
            <p:custDataLst>
              <p:tags r:id="rId33"/>
            </p:custDataLst>
          </p:nvPr>
        </p:nvPicPr>
        <p:blipFill>
          <a:blip r:embed="rId34">
            <a:lum bright="12000" contrast="6000"/>
          </a:blip>
          <a:srcRect t="30150" r="2391"/>
          <a:stretch>
            <a:fillRect/>
          </a:stretch>
        </p:blipFill>
        <p:spPr>
          <a:xfrm>
            <a:off x="3489640" y="4034194"/>
            <a:ext cx="1662523" cy="1586496"/>
          </a:xfrm>
          <a:prstGeom prst="ellipse">
            <a:avLst/>
          </a:prstGeom>
          <a:ln w="34925">
            <a:solidFill>
              <a:srgbClr val="B1B5C4"/>
            </a:solidFill>
          </a:ln>
        </p:spPr>
      </p:pic>
      <p:sp>
        <p:nvSpPr>
          <p:cNvPr id="61" name="文本框 60"/>
          <p:cNvSpPr txBox="1"/>
          <p:nvPr>
            <p:custDataLst>
              <p:tags r:id="rId35"/>
            </p:custDataLst>
          </p:nvPr>
        </p:nvSpPr>
        <p:spPr>
          <a:xfrm>
            <a:off x="146972" y="3032754"/>
            <a:ext cx="3144293" cy="432435"/>
          </a:xfrm>
          <a:prstGeom prst="rect">
            <a:avLst/>
          </a:prstGeom>
          <a:noFill/>
        </p:spPr>
        <p:txBody>
          <a:bodyPr wrap="square" rtlCol="0">
            <a:spAutoFit/>
          </a:bodyPr>
          <a:p>
            <a:r>
              <a:rPr lang="en-US" altLang="zh-CN" sz="2220" b="1">
                <a:solidFill>
                  <a:schemeClr val="tx1"/>
                </a:solidFill>
                <a:latin typeface="+mn-ea"/>
                <a:ea typeface="+mn-ea"/>
                <a:cs typeface="+mn-ea"/>
              </a:rPr>
              <a:t>AI</a:t>
            </a:r>
            <a:r>
              <a:rPr lang="zh-CN" altLang="en-US" sz="2220" b="1">
                <a:solidFill>
                  <a:schemeClr val="tx1"/>
                </a:solidFill>
                <a:latin typeface="+mn-ea"/>
                <a:ea typeface="+mn-ea"/>
                <a:cs typeface="+mn-ea"/>
              </a:rPr>
              <a:t>人工智能控制平台</a:t>
            </a:r>
            <a:endParaRPr lang="zh-CN" altLang="en-US" sz="2220" b="1">
              <a:solidFill>
                <a:schemeClr val="tx1"/>
              </a:solidFill>
              <a:latin typeface="+mn-ea"/>
              <a:ea typeface="+mn-ea"/>
              <a:cs typeface="+mn-ea"/>
            </a:endParaRPr>
          </a:p>
        </p:txBody>
      </p:sp>
      <p:pic>
        <p:nvPicPr>
          <p:cNvPr id="59" name="图片 58" descr="05"/>
          <p:cNvPicPr>
            <a:picLocks noChangeAspect="1"/>
          </p:cNvPicPr>
          <p:nvPr>
            <p:custDataLst>
              <p:tags r:id="rId36"/>
            </p:custDataLst>
          </p:nvPr>
        </p:nvPicPr>
        <p:blipFill>
          <a:blip r:embed="rId37"/>
          <a:srcRect l="16835" t="16122" r="34440" b="15694"/>
          <a:stretch>
            <a:fillRect/>
          </a:stretch>
        </p:blipFill>
        <p:spPr>
          <a:xfrm>
            <a:off x="7495403" y="1547459"/>
            <a:ext cx="1666550" cy="1648425"/>
          </a:xfrm>
          <a:prstGeom prst="ellipse">
            <a:avLst/>
          </a:prstGeom>
          <a:ln w="34925">
            <a:solidFill>
              <a:srgbClr val="B1B5C4"/>
            </a:solidFill>
          </a:ln>
        </p:spPr>
      </p:pic>
      <p:sp>
        <p:nvSpPr>
          <p:cNvPr id="16" name="文本框 15"/>
          <p:cNvSpPr txBox="1"/>
          <p:nvPr>
            <p:custDataLst>
              <p:tags r:id="rId38"/>
            </p:custDataLst>
          </p:nvPr>
        </p:nvSpPr>
        <p:spPr>
          <a:xfrm>
            <a:off x="2351129" y="476607"/>
            <a:ext cx="7531701" cy="521970"/>
          </a:xfrm>
          <a:prstGeom prst="rect">
            <a:avLst/>
          </a:prstGeom>
          <a:noFill/>
        </p:spPr>
        <p:txBody>
          <a:bodyPr wrap="square" rtlCol="0">
            <a:spAutoFit/>
          </a:bodyPr>
          <a:p>
            <a:r>
              <a:rPr lang="en-US" altLang="zh-CN" sz="2800" b="1">
                <a:solidFill>
                  <a:schemeClr val="tx2"/>
                </a:solidFill>
                <a:latin typeface="+mn-ea"/>
                <a:ea typeface="+mn-ea"/>
                <a:cs typeface="+mn-ea"/>
              </a:rPr>
              <a:t>鱼菜共生生态种养循环技术——核心技术</a:t>
            </a:r>
            <a:endParaRPr lang="en-US" altLang="zh-CN" sz="2800" b="1">
              <a:solidFill>
                <a:schemeClr val="tx2"/>
              </a:solidFill>
              <a:latin typeface="+mn-ea"/>
              <a:ea typeface="+mn-ea"/>
              <a:cs typeface="+mn-ea"/>
            </a:endParaRPr>
          </a:p>
        </p:txBody>
      </p:sp>
    </p:spTree>
    <p:custDataLst>
      <p:tags r:id="rId39"/>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 name="矩形 51"/>
          <p:cNvSpPr/>
          <p:nvPr/>
        </p:nvSpPr>
        <p:spPr>
          <a:xfrm>
            <a:off x="0" y="3771900"/>
            <a:ext cx="12178030" cy="2348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文本框 52"/>
          <p:cNvSpPr txBox="1"/>
          <p:nvPr/>
        </p:nvSpPr>
        <p:spPr>
          <a:xfrm>
            <a:off x="119380" y="1484630"/>
            <a:ext cx="6010910" cy="772795"/>
          </a:xfrm>
          <a:prstGeom prst="rect">
            <a:avLst/>
          </a:prstGeom>
          <a:noFill/>
        </p:spPr>
        <p:txBody>
          <a:bodyPr wrap="square" rtlCol="0">
            <a:noAutofit/>
          </a:bodyPr>
          <a:p>
            <a:r>
              <a:rPr lang="zh-CN" sz="2800">
                <a:latin typeface="+mn-ea"/>
                <a:ea typeface="+mn-ea"/>
                <a:cs typeface="微软雅黑" panose="020B0503020204020204" charset="-122"/>
              </a:rPr>
              <a:t>基于卷积神经网络算法的前提条件：</a:t>
            </a:r>
            <a:endParaRPr lang="zh-CN" sz="2800">
              <a:latin typeface="+mn-ea"/>
              <a:ea typeface="+mn-ea"/>
              <a:cs typeface="微软雅黑" panose="020B0503020204020204" charset="-122"/>
            </a:endParaRPr>
          </a:p>
          <a:p>
            <a:endParaRPr lang="en-US" altLang="zh-CN" sz="2800">
              <a:latin typeface="+mn-ea"/>
              <a:ea typeface="+mn-ea"/>
              <a:cs typeface="微软雅黑" panose="020B0503020204020204" charset="-122"/>
            </a:endParaRPr>
          </a:p>
          <a:p>
            <a:endParaRPr lang="zh-CN" sz="2800">
              <a:latin typeface="+mn-ea"/>
              <a:ea typeface="+mn-ea"/>
              <a:cs typeface="微软雅黑" panose="020B0503020204020204" charset="-122"/>
            </a:endParaRPr>
          </a:p>
        </p:txBody>
      </p:sp>
      <p:pic>
        <p:nvPicPr>
          <p:cNvPr id="8" name="图片 7"/>
          <p:cNvPicPr>
            <a:picLocks noChangeAspect="1"/>
          </p:cNvPicPr>
          <p:nvPr/>
        </p:nvPicPr>
        <p:blipFill>
          <a:blip r:embed="rId1">
            <a:clrChange>
              <a:clrFrom>
                <a:srgbClr val="FFFFFF">
                  <a:alpha val="100000"/>
                </a:srgbClr>
              </a:clrFrom>
              <a:clrTo>
                <a:srgbClr val="FFFFFF">
                  <a:alpha val="100000"/>
                  <a:alpha val="0"/>
                </a:srgbClr>
              </a:clrTo>
            </a:clrChange>
          </a:blip>
          <a:srcRect l="7411" t="32085" r="8422" b="18116"/>
          <a:stretch>
            <a:fillRect/>
          </a:stretch>
        </p:blipFill>
        <p:spPr>
          <a:xfrm>
            <a:off x="5951855" y="1772920"/>
            <a:ext cx="5882640" cy="1958975"/>
          </a:xfrm>
          <a:prstGeom prst="rect">
            <a:avLst/>
          </a:prstGeom>
        </p:spPr>
      </p:pic>
      <p:grpSp>
        <p:nvGrpSpPr>
          <p:cNvPr id="31" name="组合 30"/>
          <p:cNvGrpSpPr/>
          <p:nvPr/>
        </p:nvGrpSpPr>
        <p:grpSpPr>
          <a:xfrm>
            <a:off x="191135" y="3933190"/>
            <a:ext cx="1872615" cy="2805430"/>
            <a:chOff x="301" y="6194"/>
            <a:chExt cx="2949" cy="4418"/>
          </a:xfrm>
        </p:grpSpPr>
        <p:grpSp>
          <p:nvGrpSpPr>
            <p:cNvPr id="9" name="组合 8"/>
            <p:cNvGrpSpPr/>
            <p:nvPr/>
          </p:nvGrpSpPr>
          <p:grpSpPr>
            <a:xfrm>
              <a:off x="301" y="6194"/>
              <a:ext cx="2949" cy="2948"/>
              <a:chOff x="868" y="2679"/>
              <a:chExt cx="2949" cy="2948"/>
            </a:xfrm>
          </p:grpSpPr>
          <p:sp>
            <p:nvSpPr>
              <p:cNvPr id="3" name="椭圆 2"/>
              <p:cNvSpPr/>
              <p:nvPr/>
            </p:nvSpPr>
            <p:spPr>
              <a:xfrm>
                <a:off x="868" y="2679"/>
                <a:ext cx="2949" cy="2949"/>
              </a:xfrm>
              <a:prstGeom prst="ellipse">
                <a:avLst/>
              </a:prstGeom>
              <a:solidFill>
                <a:schemeClr val="accent5"/>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latin typeface="+mn-ea"/>
                </a:endParaRPr>
              </a:p>
            </p:txBody>
          </p:sp>
          <p:cxnSp>
            <p:nvCxnSpPr>
              <p:cNvPr id="4" name="直接箭头连接符 3"/>
              <p:cNvCxnSpPr>
                <a:stCxn id="3" idx="2"/>
              </p:cNvCxnSpPr>
              <p:nvPr/>
            </p:nvCxnSpPr>
            <p:spPr>
              <a:xfrm flipV="1">
                <a:off x="868" y="4153"/>
                <a:ext cx="1475" cy="1"/>
              </a:xfrm>
              <a:prstGeom prst="straightConnector1">
                <a:avLst/>
              </a:prstGeom>
              <a:ln w="952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V="1">
                <a:off x="2343" y="4152"/>
                <a:ext cx="1475" cy="1"/>
              </a:xfrm>
              <a:prstGeom prst="straightConnector1">
                <a:avLst/>
              </a:prstGeom>
              <a:ln w="952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125" y="3655"/>
                <a:ext cx="928" cy="580"/>
              </a:xfrm>
              <a:prstGeom prst="rect">
                <a:avLst/>
              </a:prstGeom>
              <a:noFill/>
            </p:spPr>
            <p:txBody>
              <a:bodyPr wrap="square" rtlCol="0">
                <a:spAutoFit/>
              </a:bodyPr>
              <a:p>
                <a:r>
                  <a:rPr lang="en-US" altLang="zh-CN">
                    <a:solidFill>
                      <a:srgbClr val="FF0000"/>
                    </a:solidFill>
                    <a:latin typeface="+mn-ea"/>
                    <a:ea typeface="+mn-ea"/>
                  </a:rPr>
                  <a:t>4m</a:t>
                </a:r>
                <a:endParaRPr lang="en-US" altLang="zh-CN">
                  <a:solidFill>
                    <a:srgbClr val="FF0000"/>
                  </a:solidFill>
                  <a:latin typeface="+mn-ea"/>
                  <a:ea typeface="+mn-ea"/>
                </a:endParaRPr>
              </a:p>
            </p:txBody>
          </p:sp>
          <p:sp>
            <p:nvSpPr>
              <p:cNvPr id="7" name="文本框 6"/>
              <p:cNvSpPr txBox="1"/>
              <p:nvPr/>
            </p:nvSpPr>
            <p:spPr>
              <a:xfrm>
                <a:off x="2683" y="3685"/>
                <a:ext cx="928" cy="580"/>
              </a:xfrm>
              <a:prstGeom prst="rect">
                <a:avLst/>
              </a:prstGeom>
              <a:noFill/>
            </p:spPr>
            <p:txBody>
              <a:bodyPr wrap="square" rtlCol="0">
                <a:spAutoFit/>
              </a:bodyPr>
              <a:p>
                <a:r>
                  <a:rPr lang="en-US" altLang="zh-CN">
                    <a:solidFill>
                      <a:srgbClr val="FF0000"/>
                    </a:solidFill>
                    <a:latin typeface="+mn-ea"/>
                    <a:ea typeface="+mn-ea"/>
                  </a:rPr>
                  <a:t>4m</a:t>
                </a:r>
                <a:endParaRPr lang="en-US" altLang="zh-CN">
                  <a:solidFill>
                    <a:srgbClr val="FF0000"/>
                  </a:solidFill>
                  <a:latin typeface="+mn-ea"/>
                  <a:ea typeface="+mn-ea"/>
                </a:endParaRPr>
              </a:p>
            </p:txBody>
          </p:sp>
        </p:grpSp>
        <p:sp>
          <p:nvSpPr>
            <p:cNvPr id="10" name="文本框 9"/>
            <p:cNvSpPr txBox="1"/>
            <p:nvPr/>
          </p:nvSpPr>
          <p:spPr>
            <a:xfrm>
              <a:off x="355" y="9596"/>
              <a:ext cx="2841" cy="1016"/>
            </a:xfrm>
            <a:prstGeom prst="rect">
              <a:avLst/>
            </a:prstGeom>
            <a:noFill/>
          </p:spPr>
          <p:txBody>
            <a:bodyPr wrap="square" rtlCol="0">
              <a:spAutoFit/>
            </a:bodyPr>
            <a:p>
              <a:pPr algn="ctr"/>
              <a:r>
                <a:rPr lang="zh-CN" b="1">
                  <a:solidFill>
                    <a:schemeClr val="bg2">
                      <a:lumMod val="75000"/>
                    </a:schemeClr>
                  </a:solidFill>
                  <a:latin typeface="+mn-ea"/>
                  <a:ea typeface="+mn-ea"/>
                  <a:cs typeface="+mn-ea"/>
                  <a:sym typeface="+mn-ea"/>
                </a:rPr>
                <a:t>高透明度的水体</a:t>
              </a:r>
              <a:r>
                <a:rPr lang="en-US" altLang="zh-CN" b="1">
                  <a:solidFill>
                    <a:schemeClr val="bg2">
                      <a:lumMod val="75000"/>
                    </a:schemeClr>
                  </a:solidFill>
                  <a:latin typeface="+mn-ea"/>
                  <a:ea typeface="+mn-ea"/>
                  <a:cs typeface="+mn-ea"/>
                  <a:sym typeface="+mn-ea"/>
                </a:rPr>
                <a:t>4</a:t>
              </a:r>
              <a:r>
                <a:rPr lang="zh-CN" altLang="en-US" b="1">
                  <a:solidFill>
                    <a:schemeClr val="bg2">
                      <a:lumMod val="75000"/>
                    </a:schemeClr>
                  </a:solidFill>
                  <a:latin typeface="+mn-ea"/>
                  <a:ea typeface="+mn-ea"/>
                  <a:cs typeface="+mn-ea"/>
                  <a:sym typeface="+mn-ea"/>
                </a:rPr>
                <a:t>米以上可见度</a:t>
              </a:r>
              <a:endParaRPr lang="zh-CN" altLang="en-US" b="1">
                <a:solidFill>
                  <a:schemeClr val="bg2">
                    <a:lumMod val="75000"/>
                  </a:schemeClr>
                </a:solidFill>
                <a:latin typeface="+mn-ea"/>
                <a:ea typeface="+mn-ea"/>
                <a:cs typeface="+mn-ea"/>
                <a:sym typeface="+mn-ea"/>
              </a:endParaRPr>
            </a:p>
          </p:txBody>
        </p:sp>
      </p:grpSp>
      <p:grpSp>
        <p:nvGrpSpPr>
          <p:cNvPr id="29" name="组合 28"/>
          <p:cNvGrpSpPr/>
          <p:nvPr/>
        </p:nvGrpSpPr>
        <p:grpSpPr>
          <a:xfrm>
            <a:off x="6024245" y="4293235"/>
            <a:ext cx="2305050" cy="2472690"/>
            <a:chOff x="7185" y="6647"/>
            <a:chExt cx="3630" cy="3894"/>
          </a:xfrm>
        </p:grpSpPr>
        <p:grpSp>
          <p:nvGrpSpPr>
            <p:cNvPr id="19" name="组合 18"/>
            <p:cNvGrpSpPr/>
            <p:nvPr/>
          </p:nvGrpSpPr>
          <p:grpSpPr>
            <a:xfrm>
              <a:off x="8444" y="6647"/>
              <a:ext cx="1100" cy="2323"/>
              <a:chOff x="8444" y="6647"/>
              <a:chExt cx="1100" cy="2323"/>
            </a:xfrm>
          </p:grpSpPr>
          <p:grpSp>
            <p:nvGrpSpPr>
              <p:cNvPr id="14" name="组合 13"/>
              <p:cNvGrpSpPr/>
              <p:nvPr/>
            </p:nvGrpSpPr>
            <p:grpSpPr>
              <a:xfrm>
                <a:off x="8579" y="6647"/>
                <a:ext cx="830" cy="2156"/>
                <a:chOff x="7219" y="6761"/>
                <a:chExt cx="794" cy="3060"/>
              </a:xfrm>
            </p:grpSpPr>
            <p:sp>
              <p:nvSpPr>
                <p:cNvPr id="11" name="矩形 10"/>
                <p:cNvSpPr/>
                <p:nvPr/>
              </p:nvSpPr>
              <p:spPr>
                <a:xfrm>
                  <a:off x="7219" y="6761"/>
                  <a:ext cx="794" cy="1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12" name="等腰三角形 11"/>
                <p:cNvSpPr/>
                <p:nvPr/>
              </p:nvSpPr>
              <p:spPr>
                <a:xfrm rot="10800000">
                  <a:off x="7219" y="8575"/>
                  <a:ext cx="794" cy="124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grpSp>
          <p:cxnSp>
            <p:nvCxnSpPr>
              <p:cNvPr id="15" name="直接连接符 14"/>
              <p:cNvCxnSpPr>
                <a:stCxn id="12" idx="4"/>
              </p:cNvCxnSpPr>
              <p:nvPr/>
            </p:nvCxnSpPr>
            <p:spPr>
              <a:xfrm>
                <a:off x="8579" y="7925"/>
                <a:ext cx="0" cy="1045"/>
              </a:xfrm>
              <a:prstGeom prst="line">
                <a:avLst/>
              </a:prstGeom>
              <a:ln w="15875">
                <a:solidFill>
                  <a:srgbClr val="89A4A7"/>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409" y="7925"/>
                <a:ext cx="0" cy="1045"/>
              </a:xfrm>
              <a:prstGeom prst="line">
                <a:avLst/>
              </a:prstGeom>
              <a:ln w="15875">
                <a:solidFill>
                  <a:srgbClr val="89A4A7"/>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9274" y="8970"/>
                <a:ext cx="270" cy="0"/>
              </a:xfrm>
              <a:prstGeom prst="line">
                <a:avLst/>
              </a:prstGeom>
              <a:ln w="15875">
                <a:solidFill>
                  <a:srgbClr val="89A4A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444" y="8970"/>
                <a:ext cx="270" cy="0"/>
              </a:xfrm>
              <a:prstGeom prst="line">
                <a:avLst/>
              </a:prstGeom>
              <a:ln w="15875">
                <a:solidFill>
                  <a:srgbClr val="89A4A7"/>
                </a:solidFil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7185" y="9525"/>
              <a:ext cx="3630" cy="1016"/>
            </a:xfrm>
            <a:prstGeom prst="rect">
              <a:avLst/>
            </a:prstGeom>
            <a:noFill/>
          </p:spPr>
          <p:txBody>
            <a:bodyPr wrap="square" rtlCol="0">
              <a:spAutoFit/>
            </a:bodyPr>
            <a:p>
              <a:pPr lvl="0" algn="ctr">
                <a:buClrTx/>
                <a:buSzTx/>
                <a:buFontTx/>
              </a:pPr>
              <a:r>
                <a:rPr lang="zh-CN" sz="1800" b="1">
                  <a:solidFill>
                    <a:schemeClr val="bg2">
                      <a:lumMod val="75000"/>
                    </a:schemeClr>
                  </a:solidFill>
                  <a:latin typeface="+mn-ea"/>
                  <a:ea typeface="+mn-ea"/>
                  <a:cs typeface="微软雅黑" panose="020B0503020204020204" charset="-122"/>
                  <a:sym typeface="+mn-ea"/>
                </a:rPr>
                <a:t>稳定可控的投喂量</a:t>
              </a:r>
              <a:endParaRPr lang="zh-CN" sz="1800" b="1">
                <a:solidFill>
                  <a:schemeClr val="bg2">
                    <a:lumMod val="75000"/>
                  </a:schemeClr>
                </a:solidFill>
                <a:latin typeface="+mn-ea"/>
                <a:ea typeface="+mn-ea"/>
                <a:cs typeface="微软雅黑" panose="020B0503020204020204" charset="-122"/>
                <a:sym typeface="+mn-ea"/>
              </a:endParaRPr>
            </a:p>
            <a:p>
              <a:pPr lvl="0" algn="ctr">
                <a:buClrTx/>
                <a:buSzTx/>
                <a:buFontTx/>
              </a:pPr>
              <a:r>
                <a:rPr lang="zh-CN" sz="1800" b="1">
                  <a:solidFill>
                    <a:schemeClr val="bg2">
                      <a:lumMod val="75000"/>
                    </a:schemeClr>
                  </a:solidFill>
                  <a:latin typeface="+mn-ea"/>
                  <a:ea typeface="+mn-ea"/>
                  <a:cs typeface="微软雅黑" panose="020B0503020204020204" charset="-122"/>
                  <a:sym typeface="+mn-ea"/>
                </a:rPr>
                <a:t>算法控制在线投喂</a:t>
              </a:r>
              <a:endParaRPr lang="zh-CN" sz="1800" b="1">
                <a:solidFill>
                  <a:schemeClr val="bg2">
                    <a:lumMod val="75000"/>
                  </a:schemeClr>
                </a:solidFill>
                <a:latin typeface="+mn-ea"/>
                <a:ea typeface="+mn-ea"/>
                <a:cs typeface="微软雅黑" panose="020B0503020204020204" charset="-122"/>
                <a:sym typeface="+mn-ea"/>
              </a:endParaRPr>
            </a:p>
          </p:txBody>
        </p:sp>
      </p:grpSp>
      <p:grpSp>
        <p:nvGrpSpPr>
          <p:cNvPr id="30" name="组合 29"/>
          <p:cNvGrpSpPr/>
          <p:nvPr/>
        </p:nvGrpSpPr>
        <p:grpSpPr>
          <a:xfrm>
            <a:off x="9032875" y="4437380"/>
            <a:ext cx="2743200" cy="2358390"/>
            <a:chOff x="14225" y="6988"/>
            <a:chExt cx="4320" cy="3714"/>
          </a:xfrm>
        </p:grpSpPr>
        <p:sp>
          <p:nvSpPr>
            <p:cNvPr id="21" name="弧形 20"/>
            <p:cNvSpPr/>
            <p:nvPr/>
          </p:nvSpPr>
          <p:spPr>
            <a:xfrm>
              <a:off x="14932" y="6988"/>
              <a:ext cx="3050" cy="3050"/>
            </a:xfrm>
            <a:prstGeom prst="arc">
              <a:avLst/>
            </a:prstGeom>
            <a:ln w="31750">
              <a:solidFill>
                <a:srgbClr val="C00000"/>
              </a:solidFill>
            </a:ln>
          </p:spPr>
          <p:style>
            <a:lnRef idx="1">
              <a:schemeClr val="accent1"/>
            </a:lnRef>
            <a:fillRef idx="0">
              <a:schemeClr val="accent1"/>
            </a:fillRef>
            <a:effectRef idx="0">
              <a:schemeClr val="accent1"/>
            </a:effectRef>
            <a:fontRef idx="minor">
              <a:schemeClr val="tx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latin typeface="+mn-ea"/>
                <a:sym typeface="+mn-ea"/>
              </a:endParaRPr>
            </a:p>
          </p:txBody>
        </p:sp>
        <p:sp>
          <p:nvSpPr>
            <p:cNvPr id="22" name="弧形 21"/>
            <p:cNvSpPr/>
            <p:nvPr/>
          </p:nvSpPr>
          <p:spPr>
            <a:xfrm flipH="1">
              <a:off x="14944" y="6988"/>
              <a:ext cx="3043" cy="3074"/>
            </a:xfrm>
            <a:prstGeom prst="arc">
              <a:avLst/>
            </a:prstGeom>
            <a:ln w="317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latin typeface="+mn-ea"/>
              </a:endParaRPr>
            </a:p>
          </p:txBody>
        </p:sp>
        <p:cxnSp>
          <p:nvCxnSpPr>
            <p:cNvPr id="23" name="直接连接符 22"/>
            <p:cNvCxnSpPr/>
            <p:nvPr/>
          </p:nvCxnSpPr>
          <p:spPr>
            <a:xfrm>
              <a:off x="14225" y="8505"/>
              <a:ext cx="432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5157" y="8278"/>
              <a:ext cx="793" cy="227"/>
            </a:xfrm>
            <a:prstGeom prst="rect">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25" name="矩形 24"/>
            <p:cNvSpPr/>
            <p:nvPr/>
          </p:nvSpPr>
          <p:spPr>
            <a:xfrm>
              <a:off x="16971" y="8278"/>
              <a:ext cx="793" cy="227"/>
            </a:xfrm>
            <a:prstGeom prst="rect">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28" name="文本框 27"/>
            <p:cNvSpPr txBox="1"/>
            <p:nvPr/>
          </p:nvSpPr>
          <p:spPr>
            <a:xfrm>
              <a:off x="14235" y="9596"/>
              <a:ext cx="3965" cy="1106"/>
            </a:xfrm>
            <a:prstGeom prst="rect">
              <a:avLst/>
            </a:prstGeom>
            <a:noFill/>
          </p:spPr>
          <p:txBody>
            <a:bodyPr wrap="square" rtlCol="0">
              <a:noAutofit/>
            </a:bodyPr>
            <a:p>
              <a:pPr lvl="0" algn="ctr">
                <a:buClrTx/>
                <a:buSzTx/>
                <a:buFontTx/>
              </a:pPr>
              <a:r>
                <a:rPr lang="zh-CN" sz="1800" b="1">
                  <a:solidFill>
                    <a:schemeClr val="bg2">
                      <a:lumMod val="75000"/>
                    </a:schemeClr>
                  </a:solidFill>
                  <a:latin typeface="+mn-ea"/>
                  <a:ea typeface="+mn-ea"/>
                  <a:cs typeface="微软雅黑" panose="020B0503020204020204" charset="-122"/>
                  <a:sym typeface="+mn-ea"/>
                </a:rPr>
                <a:t>基于可调控的外围环境</a:t>
              </a:r>
              <a:r>
                <a:rPr lang="zh-CN" sz="1800" b="1">
                  <a:solidFill>
                    <a:schemeClr val="bg2">
                      <a:lumMod val="75000"/>
                    </a:schemeClr>
                  </a:solidFill>
                  <a:latin typeface="+mn-ea"/>
                  <a:ea typeface="+mn-ea"/>
                  <a:cs typeface="微软雅黑" panose="020B0503020204020204" charset="-122"/>
                  <a:sym typeface="+mn-ea"/>
                </a:rPr>
                <a:t>独立于外部不可控环境</a:t>
              </a:r>
              <a:endParaRPr lang="zh-CN" sz="1800" b="1">
                <a:solidFill>
                  <a:schemeClr val="bg2">
                    <a:lumMod val="75000"/>
                  </a:schemeClr>
                </a:solidFill>
                <a:latin typeface="+mn-ea"/>
                <a:ea typeface="+mn-ea"/>
                <a:cs typeface="微软雅黑" panose="020B0503020204020204" charset="-122"/>
                <a:sym typeface="+mn-ea"/>
              </a:endParaRPr>
            </a:p>
            <a:p>
              <a:pPr lvl="0" algn="ctr">
                <a:buClrTx/>
                <a:buSzTx/>
                <a:buFontTx/>
              </a:pPr>
              <a:endParaRPr lang="zh-CN" sz="1800" b="1">
                <a:solidFill>
                  <a:schemeClr val="bg2">
                    <a:lumMod val="75000"/>
                  </a:schemeClr>
                </a:solidFill>
                <a:latin typeface="+mn-ea"/>
                <a:ea typeface="+mn-ea"/>
                <a:cs typeface="微软雅黑" panose="020B0503020204020204" charset="-122"/>
                <a:sym typeface="+mn-ea"/>
              </a:endParaRPr>
            </a:p>
          </p:txBody>
        </p:sp>
      </p:grpSp>
      <p:grpSp>
        <p:nvGrpSpPr>
          <p:cNvPr id="34" name="组合 33"/>
          <p:cNvGrpSpPr/>
          <p:nvPr/>
        </p:nvGrpSpPr>
        <p:grpSpPr>
          <a:xfrm>
            <a:off x="2999740" y="4258310"/>
            <a:ext cx="2567940" cy="2480310"/>
            <a:chOff x="4724" y="6706"/>
            <a:chExt cx="4044" cy="3906"/>
          </a:xfrm>
        </p:grpSpPr>
        <p:sp>
          <p:nvSpPr>
            <p:cNvPr id="32" name="文本框 31"/>
            <p:cNvSpPr txBox="1"/>
            <p:nvPr/>
          </p:nvSpPr>
          <p:spPr>
            <a:xfrm>
              <a:off x="4951" y="9596"/>
              <a:ext cx="3336" cy="1016"/>
            </a:xfrm>
            <a:prstGeom prst="rect">
              <a:avLst/>
            </a:prstGeom>
            <a:noFill/>
          </p:spPr>
          <p:txBody>
            <a:bodyPr wrap="square" rtlCol="0">
              <a:spAutoFit/>
            </a:bodyPr>
            <a:p>
              <a:pPr algn="ctr"/>
              <a:r>
                <a:rPr lang="zh-CN" b="1">
                  <a:solidFill>
                    <a:schemeClr val="bg2">
                      <a:lumMod val="75000"/>
                    </a:schemeClr>
                  </a:solidFill>
                  <a:latin typeface="+mn-ea"/>
                  <a:ea typeface="+mn-ea"/>
                  <a:cs typeface="微软雅黑" panose="020B0503020204020204" charset="-122"/>
                  <a:sym typeface="+mn-ea"/>
                </a:rPr>
                <a:t>水循环可控</a:t>
              </a:r>
              <a:endParaRPr lang="zh-CN" b="1">
                <a:solidFill>
                  <a:schemeClr val="bg2">
                    <a:lumMod val="75000"/>
                  </a:schemeClr>
                </a:solidFill>
                <a:latin typeface="+mn-ea"/>
                <a:ea typeface="+mn-ea"/>
                <a:cs typeface="微软雅黑" panose="020B0503020204020204" charset="-122"/>
                <a:sym typeface="+mn-ea"/>
              </a:endParaRPr>
            </a:p>
            <a:p>
              <a:pPr algn="ctr"/>
              <a:r>
                <a:rPr lang="zh-CN" b="1">
                  <a:solidFill>
                    <a:schemeClr val="bg2">
                      <a:lumMod val="75000"/>
                    </a:schemeClr>
                  </a:solidFill>
                  <a:latin typeface="+mn-ea"/>
                  <a:ea typeface="+mn-ea"/>
                  <a:cs typeface="微软雅黑" panose="020B0503020204020204" charset="-122"/>
                  <a:sym typeface="+mn-ea"/>
                </a:rPr>
                <a:t>阶段性稳定的水流</a:t>
              </a:r>
              <a:endParaRPr lang="zh-CN" b="1">
                <a:solidFill>
                  <a:schemeClr val="bg2">
                    <a:lumMod val="75000"/>
                  </a:schemeClr>
                </a:solidFill>
                <a:latin typeface="+mn-ea"/>
                <a:ea typeface="+mn-ea"/>
                <a:cs typeface="微软雅黑" panose="020B0503020204020204" charset="-122"/>
                <a:sym typeface="+mn-ea"/>
              </a:endParaRPr>
            </a:p>
          </p:txBody>
        </p:sp>
        <p:pic>
          <p:nvPicPr>
            <p:cNvPr id="33" name="图片 32"/>
            <p:cNvPicPr>
              <a:picLocks noChangeAspect="1"/>
            </p:cNvPicPr>
            <p:nvPr/>
          </p:nvPicPr>
          <p:blipFill>
            <a:blip r:embed="rId2"/>
            <a:srcRect t="21605"/>
            <a:stretch>
              <a:fillRect/>
            </a:stretch>
          </p:blipFill>
          <p:spPr>
            <a:xfrm>
              <a:off x="4724" y="6706"/>
              <a:ext cx="4044" cy="2378"/>
            </a:xfrm>
            <a:prstGeom prst="rect">
              <a:avLst/>
            </a:prstGeom>
          </p:spPr>
        </p:pic>
      </p:grpSp>
      <p:sp>
        <p:nvSpPr>
          <p:cNvPr id="35" name="标题 1"/>
          <p:cNvSpPr>
            <a:spLocks noGrp="1"/>
          </p:cNvSpPr>
          <p:nvPr/>
        </p:nvSpPr>
        <p:spPr>
          <a:xfrm>
            <a:off x="1430655" y="387350"/>
            <a:ext cx="9069705" cy="63373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US" altLang="zh-CN" sz="2800" b="1">
                <a:latin typeface="+mn-ea"/>
                <a:ea typeface="+mn-ea"/>
                <a:cs typeface="+mn-ea"/>
                <a:sym typeface="+mn-ea"/>
              </a:rPr>
              <a:t>CNN-</a:t>
            </a:r>
            <a:r>
              <a:rPr lang="zh-CN" altLang="en-US" sz="2800" b="1">
                <a:latin typeface="+mn-ea"/>
                <a:ea typeface="+mn-ea"/>
                <a:cs typeface="+mn-ea"/>
                <a:sym typeface="+mn-ea"/>
              </a:rPr>
              <a:t>以基于卷积神经网络算法的鱼类病害为例</a:t>
            </a:r>
            <a:endParaRPr lang="zh-CN" altLang="en-US" sz="2800" b="1">
              <a:latin typeface="+mn-ea"/>
              <a:ea typeface="+mn-ea"/>
              <a:cs typeface="+mn-ea"/>
              <a:sym typeface="+mn-ea"/>
            </a:endParaRPr>
          </a:p>
        </p:txBody>
      </p:sp>
      <p:sp>
        <p:nvSpPr>
          <p:cNvPr id="2" name="文本框 1"/>
          <p:cNvSpPr txBox="1"/>
          <p:nvPr/>
        </p:nvSpPr>
        <p:spPr>
          <a:xfrm>
            <a:off x="119380" y="2336165"/>
            <a:ext cx="5689600" cy="1476375"/>
          </a:xfrm>
          <a:prstGeom prst="rect">
            <a:avLst/>
          </a:prstGeom>
          <a:noFill/>
        </p:spPr>
        <p:txBody>
          <a:bodyPr wrap="square" rtlCol="0">
            <a:spAutoFit/>
          </a:bodyPr>
          <a:p>
            <a:r>
              <a:rPr lang="en-US" altLang="zh-CN">
                <a:latin typeface="+mn-ea"/>
                <a:ea typeface="+mn-ea"/>
                <a:cs typeface="+mn-ea"/>
              </a:rPr>
              <a:t>1.</a:t>
            </a:r>
            <a:r>
              <a:rPr lang="zh-CN" altLang="en-US">
                <a:latin typeface="+mn-ea"/>
                <a:ea typeface="+mn-ea"/>
                <a:cs typeface="+mn-ea"/>
              </a:rPr>
              <a:t>标准化的生产模块；</a:t>
            </a:r>
            <a:endParaRPr lang="zh-CN" altLang="en-US">
              <a:latin typeface="+mn-ea"/>
              <a:ea typeface="+mn-ea"/>
              <a:cs typeface="+mn-ea"/>
            </a:endParaRPr>
          </a:p>
          <a:p>
            <a:r>
              <a:rPr lang="en-US" altLang="zh-CN">
                <a:latin typeface="+mn-ea"/>
                <a:ea typeface="+mn-ea"/>
                <a:cs typeface="+mn-ea"/>
              </a:rPr>
              <a:t>2.</a:t>
            </a:r>
            <a:r>
              <a:rPr lang="zh-CN" altLang="en-US">
                <a:latin typeface="+mn-ea"/>
                <a:ea typeface="+mn-ea"/>
                <a:cs typeface="+mn-ea"/>
              </a:rPr>
              <a:t>稳定可控的物联网数据；</a:t>
            </a:r>
            <a:endParaRPr lang="zh-CN" altLang="en-US">
              <a:latin typeface="+mn-ea"/>
              <a:ea typeface="+mn-ea"/>
              <a:cs typeface="+mn-ea"/>
            </a:endParaRPr>
          </a:p>
          <a:p>
            <a:r>
              <a:rPr lang="en-US" altLang="zh-CN">
                <a:latin typeface="+mn-ea"/>
                <a:ea typeface="+mn-ea"/>
                <a:cs typeface="+mn-ea"/>
              </a:rPr>
              <a:t>3.</a:t>
            </a:r>
            <a:r>
              <a:rPr lang="zh-CN" altLang="en-US">
                <a:latin typeface="+mn-ea"/>
                <a:ea typeface="+mn-ea"/>
                <a:cs typeface="+mn-ea"/>
              </a:rPr>
              <a:t>符合场景的人工智能算法；</a:t>
            </a:r>
            <a:endParaRPr lang="zh-CN" altLang="en-US">
              <a:latin typeface="+mn-ea"/>
              <a:ea typeface="+mn-ea"/>
              <a:cs typeface="+mn-ea"/>
            </a:endParaRPr>
          </a:p>
          <a:p>
            <a:r>
              <a:rPr lang="en-US" altLang="zh-CN">
                <a:latin typeface="+mn-ea"/>
                <a:ea typeface="+mn-ea"/>
                <a:cs typeface="+mn-ea"/>
              </a:rPr>
              <a:t>4.</a:t>
            </a:r>
            <a:r>
              <a:rPr lang="zh-CN" altLang="en-US">
                <a:latin typeface="+mn-ea"/>
                <a:ea typeface="+mn-ea"/>
                <a:cs typeface="+mn-ea"/>
              </a:rPr>
              <a:t>高透明度的水；</a:t>
            </a:r>
            <a:endParaRPr lang="zh-CN" altLang="en-US">
              <a:latin typeface="+mn-ea"/>
              <a:ea typeface="+mn-ea"/>
              <a:cs typeface="+mn-ea"/>
            </a:endParaRPr>
          </a:p>
          <a:p>
            <a:r>
              <a:rPr lang="en-US" altLang="zh-CN">
                <a:latin typeface="+mn-ea"/>
                <a:ea typeface="+mn-ea"/>
                <a:cs typeface="+mn-ea"/>
              </a:rPr>
              <a:t>5.</a:t>
            </a:r>
            <a:r>
              <a:rPr lang="zh-CN" altLang="en-US">
                <a:latin typeface="+mn-ea"/>
                <a:ea typeface="+mn-ea"/>
                <a:cs typeface="+mn-ea"/>
              </a:rPr>
              <a:t>可控的水流量、投喂量、生产环境。</a:t>
            </a:r>
            <a:endParaRPr lang="zh-CN" altLang="en-US">
              <a:latin typeface="+mn-ea"/>
              <a:ea typeface="+mn-ea"/>
              <a:cs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03655" y="260350"/>
            <a:ext cx="9069705" cy="633730"/>
          </a:xfrm>
        </p:spPr>
        <p:txBody>
          <a:bodyPr/>
          <a:p>
            <a:r>
              <a:rPr lang="en-US" altLang="zh-CN" sz="2800" b="1">
                <a:latin typeface="+mn-ea"/>
                <a:ea typeface="+mn-ea"/>
                <a:cs typeface="+mn-ea"/>
                <a:sym typeface="+mn-ea"/>
              </a:rPr>
              <a:t>CNN-</a:t>
            </a:r>
            <a:r>
              <a:rPr lang="zh-CN" altLang="en-US" sz="2800" b="1">
                <a:latin typeface="+mn-ea"/>
                <a:ea typeface="+mn-ea"/>
                <a:cs typeface="+mn-ea"/>
                <a:sym typeface="+mn-ea"/>
              </a:rPr>
              <a:t>以基于卷积神经网络算法的鱼类病害为例</a:t>
            </a:r>
            <a:endParaRPr lang="zh-CN" altLang="en-US" sz="2800" b="1">
              <a:latin typeface="+mn-ea"/>
              <a:ea typeface="+mn-ea"/>
              <a:cs typeface="+mn-ea"/>
              <a:sym typeface="+mn-ea"/>
            </a:endParaRPr>
          </a:p>
        </p:txBody>
      </p:sp>
      <p:sp>
        <p:nvSpPr>
          <p:cNvPr id="7" name="文本框 6"/>
          <p:cNvSpPr txBox="1"/>
          <p:nvPr/>
        </p:nvSpPr>
        <p:spPr>
          <a:xfrm>
            <a:off x="8209915" y="1593850"/>
            <a:ext cx="2494915" cy="368300"/>
          </a:xfrm>
          <a:prstGeom prst="rect">
            <a:avLst/>
          </a:prstGeom>
          <a:noFill/>
        </p:spPr>
        <p:txBody>
          <a:bodyPr wrap="square" rtlCol="0">
            <a:spAutoFit/>
          </a:bodyPr>
          <a:p>
            <a:r>
              <a:rPr lang="zh-CN" altLang="en-US"/>
              <a:t>恭喜你答对了☺</a:t>
            </a:r>
            <a:endParaRPr lang="zh-CN" altLang="en-US"/>
          </a:p>
        </p:txBody>
      </p:sp>
      <p:grpSp>
        <p:nvGrpSpPr>
          <p:cNvPr id="24" name="组合 23"/>
          <p:cNvGrpSpPr/>
          <p:nvPr/>
        </p:nvGrpSpPr>
        <p:grpSpPr>
          <a:xfrm>
            <a:off x="0" y="1196340"/>
            <a:ext cx="12216130" cy="3743960"/>
            <a:chOff x="0" y="1884"/>
            <a:chExt cx="19238" cy="5896"/>
          </a:xfrm>
        </p:grpSpPr>
        <p:sp>
          <p:nvSpPr>
            <p:cNvPr id="23" name="矩形 22"/>
            <p:cNvSpPr/>
            <p:nvPr/>
          </p:nvSpPr>
          <p:spPr>
            <a:xfrm>
              <a:off x="0" y="1884"/>
              <a:ext cx="19239" cy="58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4" name="组合 13"/>
            <p:cNvGrpSpPr/>
            <p:nvPr/>
          </p:nvGrpSpPr>
          <p:grpSpPr>
            <a:xfrm>
              <a:off x="11473" y="2339"/>
              <a:ext cx="6811" cy="4426"/>
              <a:chOff x="10394" y="2339"/>
              <a:chExt cx="7890" cy="5760"/>
            </a:xfrm>
          </p:grpSpPr>
          <p:grpSp>
            <p:nvGrpSpPr>
              <p:cNvPr id="9" name="组合 8"/>
              <p:cNvGrpSpPr/>
              <p:nvPr/>
            </p:nvGrpSpPr>
            <p:grpSpPr>
              <a:xfrm>
                <a:off x="10394" y="2339"/>
                <a:ext cx="7890" cy="5760"/>
                <a:chOff x="8353" y="4039"/>
                <a:chExt cx="7890" cy="5760"/>
              </a:xfrm>
            </p:grpSpPr>
            <p:pic>
              <p:nvPicPr>
                <p:cNvPr id="4" name="图片 3" descr="20180524162230348"/>
                <p:cNvPicPr>
                  <a:picLocks noChangeAspect="1"/>
                </p:cNvPicPr>
                <p:nvPr/>
              </p:nvPicPr>
              <p:blipFill>
                <a:blip r:embed="rId1"/>
                <a:stretch>
                  <a:fillRect/>
                </a:stretch>
              </p:blipFill>
              <p:spPr>
                <a:xfrm>
                  <a:off x="8353" y="4039"/>
                  <a:ext cx="7890" cy="5760"/>
                </a:xfrm>
                <a:prstGeom prst="rect">
                  <a:avLst/>
                </a:prstGeom>
                <a:ln w="28575" cmpd="sng">
                  <a:solidFill>
                    <a:schemeClr val="accent1">
                      <a:shade val="50000"/>
                    </a:schemeClr>
                  </a:solidFill>
                  <a:prstDash val="solid"/>
                </a:ln>
              </p:spPr>
            </p:pic>
            <p:sp>
              <p:nvSpPr>
                <p:cNvPr id="5" name="矩形 4"/>
                <p:cNvSpPr/>
                <p:nvPr/>
              </p:nvSpPr>
              <p:spPr>
                <a:xfrm>
                  <a:off x="9940" y="9369"/>
                  <a:ext cx="3402" cy="429"/>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15043" y="9369"/>
                  <a:ext cx="1155" cy="251"/>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矩形 12"/>
              <p:cNvSpPr/>
              <p:nvPr/>
            </p:nvSpPr>
            <p:spPr>
              <a:xfrm>
                <a:off x="15384" y="7758"/>
                <a:ext cx="1711" cy="251"/>
              </a:xfrm>
              <a:prstGeom prst="rect">
                <a:avLst/>
              </a:prstGeom>
              <a:solidFill>
                <a:schemeClr val="bg1"/>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6" name="组合 15"/>
            <p:cNvGrpSpPr/>
            <p:nvPr/>
          </p:nvGrpSpPr>
          <p:grpSpPr>
            <a:xfrm>
              <a:off x="415" y="2678"/>
              <a:ext cx="4444" cy="4741"/>
              <a:chOff x="301" y="3583"/>
              <a:chExt cx="4444" cy="4741"/>
            </a:xfrm>
          </p:grpSpPr>
          <p:pic>
            <p:nvPicPr>
              <p:cNvPr id="10" name="图片 9" descr="20180524162211785"/>
              <p:cNvPicPr>
                <a:picLocks noChangeAspect="1"/>
              </p:cNvPicPr>
              <p:nvPr/>
            </p:nvPicPr>
            <p:blipFill>
              <a:blip r:embed="rId2"/>
              <a:stretch>
                <a:fillRect/>
              </a:stretch>
            </p:blipFill>
            <p:spPr>
              <a:xfrm>
                <a:off x="301" y="3583"/>
                <a:ext cx="4444" cy="4086"/>
              </a:xfrm>
              <a:prstGeom prst="rect">
                <a:avLst/>
              </a:prstGeom>
            </p:spPr>
          </p:pic>
          <p:sp>
            <p:nvSpPr>
              <p:cNvPr id="15" name="文本框 14"/>
              <p:cNvSpPr txBox="1"/>
              <p:nvPr/>
            </p:nvSpPr>
            <p:spPr>
              <a:xfrm>
                <a:off x="1321" y="7714"/>
                <a:ext cx="2374" cy="610"/>
              </a:xfrm>
              <a:prstGeom prst="rect">
                <a:avLst/>
              </a:prstGeom>
              <a:noFill/>
            </p:spPr>
            <p:txBody>
              <a:bodyPr wrap="square" rtlCol="0">
                <a:noAutofit/>
              </a:bodyPr>
              <a:p>
                <a:r>
                  <a:rPr lang="zh-CN" altLang="en-US" b="1"/>
                  <a:t>输入层矩阵</a:t>
                </a:r>
                <a:endParaRPr lang="zh-CN" altLang="en-US" b="1"/>
              </a:p>
            </p:txBody>
          </p:sp>
        </p:grpSp>
        <p:grpSp>
          <p:nvGrpSpPr>
            <p:cNvPr id="19" name="组合 18"/>
            <p:cNvGrpSpPr/>
            <p:nvPr/>
          </p:nvGrpSpPr>
          <p:grpSpPr>
            <a:xfrm>
              <a:off x="5744" y="2048"/>
              <a:ext cx="4763" cy="4712"/>
              <a:chOff x="5404" y="5110"/>
              <a:chExt cx="4763" cy="4712"/>
            </a:xfrm>
          </p:grpSpPr>
          <p:pic>
            <p:nvPicPr>
              <p:cNvPr id="12" name="图片 11" descr="20180524162221111"/>
              <p:cNvPicPr>
                <a:picLocks noChangeAspect="1"/>
              </p:cNvPicPr>
              <p:nvPr/>
            </p:nvPicPr>
            <p:blipFill>
              <a:blip r:embed="rId3"/>
              <a:srcRect l="4412" t="3883" r="3013" b="4489"/>
              <a:stretch>
                <a:fillRect/>
              </a:stretch>
            </p:blipFill>
            <p:spPr>
              <a:xfrm>
                <a:off x="5404" y="5740"/>
                <a:ext cx="4763" cy="4082"/>
              </a:xfrm>
              <a:prstGeom prst="rect">
                <a:avLst/>
              </a:prstGeom>
            </p:spPr>
          </p:pic>
          <p:sp>
            <p:nvSpPr>
              <p:cNvPr id="18" name="文本框 17"/>
              <p:cNvSpPr txBox="1"/>
              <p:nvPr/>
            </p:nvSpPr>
            <p:spPr>
              <a:xfrm>
                <a:off x="6800" y="5110"/>
                <a:ext cx="2113" cy="580"/>
              </a:xfrm>
              <a:prstGeom prst="rect">
                <a:avLst/>
              </a:prstGeom>
              <a:noFill/>
            </p:spPr>
            <p:txBody>
              <a:bodyPr wrap="square" rtlCol="0">
                <a:spAutoFit/>
              </a:bodyPr>
              <a:p>
                <a:r>
                  <a:rPr lang="zh-CN" altLang="en-US"/>
                  <a:t>3*3的矩阵</a:t>
                </a:r>
                <a:endParaRPr lang="zh-CN" altLang="en-US"/>
              </a:p>
            </p:txBody>
          </p:sp>
        </p:grpSp>
        <p:sp>
          <p:nvSpPr>
            <p:cNvPr id="20" name="文本框 19"/>
            <p:cNvSpPr txBox="1"/>
            <p:nvPr/>
          </p:nvSpPr>
          <p:spPr>
            <a:xfrm>
              <a:off x="1562" y="1982"/>
              <a:ext cx="2150" cy="580"/>
            </a:xfrm>
            <a:prstGeom prst="rect">
              <a:avLst/>
            </a:prstGeom>
            <a:noFill/>
          </p:spPr>
          <p:txBody>
            <a:bodyPr wrap="square" rtlCol="0">
              <a:spAutoFit/>
            </a:bodyPr>
            <a:p>
              <a:r>
                <a:rPr lang="zh-CN" altLang="en-US"/>
                <a:t>5*5的矩阵：</a:t>
              </a:r>
              <a:endParaRPr lang="zh-CN" altLang="en-US"/>
            </a:p>
          </p:txBody>
        </p:sp>
        <p:sp>
          <p:nvSpPr>
            <p:cNvPr id="21" name="文本框 20"/>
            <p:cNvSpPr txBox="1"/>
            <p:nvPr/>
          </p:nvSpPr>
          <p:spPr>
            <a:xfrm>
              <a:off x="7105" y="6842"/>
              <a:ext cx="2038" cy="580"/>
            </a:xfrm>
            <a:prstGeom prst="rect">
              <a:avLst/>
            </a:prstGeom>
            <a:noFill/>
          </p:spPr>
          <p:txBody>
            <a:bodyPr wrap="square" rtlCol="0">
              <a:spAutoFit/>
            </a:bodyPr>
            <a:p>
              <a:r>
                <a:rPr lang="zh-CN" altLang="en-US" b="1"/>
                <a:t>权重矩阵</a:t>
              </a:r>
              <a:r>
                <a:rPr lang="en-US" altLang="zh-CN" b="1"/>
                <a:t> </a:t>
              </a:r>
              <a:endParaRPr lang="zh-CN" altLang="en-US" b="1"/>
            </a:p>
          </p:txBody>
        </p:sp>
        <p:sp>
          <p:nvSpPr>
            <p:cNvPr id="22" name="文本框 21"/>
            <p:cNvSpPr txBox="1"/>
            <p:nvPr/>
          </p:nvSpPr>
          <p:spPr>
            <a:xfrm>
              <a:off x="13860" y="6874"/>
              <a:ext cx="2038" cy="580"/>
            </a:xfrm>
            <a:prstGeom prst="rect">
              <a:avLst/>
            </a:prstGeom>
            <a:noFill/>
          </p:spPr>
          <p:txBody>
            <a:bodyPr wrap="square" rtlCol="0">
              <a:spAutoFit/>
            </a:bodyPr>
            <a:p>
              <a:r>
                <a:rPr lang="zh-CN" b="1"/>
                <a:t>特征映射</a:t>
              </a:r>
              <a:endParaRPr lang="zh-CN" b="1"/>
            </a:p>
          </p:txBody>
        </p:sp>
      </p:grpSp>
      <p:grpSp>
        <p:nvGrpSpPr>
          <p:cNvPr id="37" name="组合 36"/>
          <p:cNvGrpSpPr/>
          <p:nvPr/>
        </p:nvGrpSpPr>
        <p:grpSpPr>
          <a:xfrm>
            <a:off x="0" y="5028565"/>
            <a:ext cx="12217400" cy="1828800"/>
            <a:chOff x="0" y="7919"/>
            <a:chExt cx="20083" cy="2880"/>
          </a:xfrm>
        </p:grpSpPr>
        <p:pic>
          <p:nvPicPr>
            <p:cNvPr id="33" name="图片 32"/>
            <p:cNvPicPr>
              <a:picLocks noChangeAspect="1"/>
            </p:cNvPicPr>
            <p:nvPr/>
          </p:nvPicPr>
          <p:blipFill>
            <a:blip r:embed="rId4"/>
            <a:stretch>
              <a:fillRect/>
            </a:stretch>
          </p:blipFill>
          <p:spPr>
            <a:xfrm>
              <a:off x="0" y="7935"/>
              <a:ext cx="5082" cy="2865"/>
            </a:xfrm>
            <a:prstGeom prst="rect">
              <a:avLst/>
            </a:prstGeom>
          </p:spPr>
        </p:pic>
        <p:pic>
          <p:nvPicPr>
            <p:cNvPr id="34" name="图片 33"/>
            <p:cNvPicPr>
              <a:picLocks noChangeAspect="1"/>
            </p:cNvPicPr>
            <p:nvPr/>
          </p:nvPicPr>
          <p:blipFill>
            <a:blip r:embed="rId5"/>
            <a:srcRect l="7246" r="7555"/>
            <a:stretch>
              <a:fillRect/>
            </a:stretch>
          </p:blipFill>
          <p:spPr>
            <a:xfrm>
              <a:off x="5065" y="7935"/>
              <a:ext cx="5034" cy="2844"/>
            </a:xfrm>
            <a:prstGeom prst="rect">
              <a:avLst/>
            </a:prstGeom>
          </p:spPr>
        </p:pic>
        <p:pic>
          <p:nvPicPr>
            <p:cNvPr id="35" name="图片 34"/>
            <p:cNvPicPr>
              <a:picLocks noChangeAspect="1"/>
            </p:cNvPicPr>
            <p:nvPr/>
          </p:nvPicPr>
          <p:blipFill>
            <a:blip r:embed="rId6"/>
            <a:srcRect l="7504" r="7035"/>
            <a:stretch>
              <a:fillRect/>
            </a:stretch>
          </p:blipFill>
          <p:spPr>
            <a:xfrm>
              <a:off x="10099" y="7919"/>
              <a:ext cx="5092" cy="2868"/>
            </a:xfrm>
            <a:prstGeom prst="rect">
              <a:avLst/>
            </a:prstGeom>
          </p:spPr>
        </p:pic>
        <p:pic>
          <p:nvPicPr>
            <p:cNvPr id="36" name="图片 35"/>
            <p:cNvPicPr>
              <a:picLocks noChangeAspect="1"/>
            </p:cNvPicPr>
            <p:nvPr/>
          </p:nvPicPr>
          <p:blipFill>
            <a:blip r:embed="rId7"/>
            <a:stretch>
              <a:fillRect/>
            </a:stretch>
          </p:blipFill>
          <p:spPr>
            <a:xfrm>
              <a:off x="15191" y="7935"/>
              <a:ext cx="4893" cy="2844"/>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 name="矩形 51"/>
          <p:cNvSpPr/>
          <p:nvPr/>
        </p:nvSpPr>
        <p:spPr>
          <a:xfrm>
            <a:off x="0" y="1235710"/>
            <a:ext cx="12238355" cy="47409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1303655" y="260350"/>
            <a:ext cx="9069705" cy="633730"/>
          </a:xfrm>
        </p:spPr>
        <p:txBody>
          <a:bodyPr/>
          <a:p>
            <a:r>
              <a:rPr lang="en-US" altLang="zh-CN" sz="2800" b="1">
                <a:latin typeface="+mn-ea"/>
                <a:ea typeface="+mn-ea"/>
                <a:cs typeface="+mn-ea"/>
                <a:sym typeface="+mn-ea"/>
              </a:rPr>
              <a:t>CNN-</a:t>
            </a:r>
            <a:r>
              <a:rPr lang="zh-CN" altLang="en-US" sz="2800" b="1">
                <a:latin typeface="+mn-ea"/>
                <a:ea typeface="+mn-ea"/>
                <a:cs typeface="+mn-ea"/>
                <a:sym typeface="+mn-ea"/>
              </a:rPr>
              <a:t>以基于卷积神经网络算法的鱼类病害为例</a:t>
            </a:r>
            <a:endParaRPr lang="zh-CN" altLang="en-US" sz="2800" b="1">
              <a:latin typeface="+mn-ea"/>
              <a:ea typeface="+mn-ea"/>
              <a:cs typeface="+mn-ea"/>
              <a:sym typeface="+mn-ea"/>
            </a:endParaRPr>
          </a:p>
        </p:txBody>
      </p:sp>
      <p:pic>
        <p:nvPicPr>
          <p:cNvPr id="25" name="图片 24" descr="144055zoouw7ogwp7dtzwu副本"/>
          <p:cNvPicPr>
            <a:picLocks noChangeAspect="1"/>
          </p:cNvPicPr>
          <p:nvPr/>
        </p:nvPicPr>
        <p:blipFill>
          <a:blip r:embed="rId1"/>
          <a:stretch>
            <a:fillRect/>
          </a:stretch>
        </p:blipFill>
        <p:spPr>
          <a:xfrm>
            <a:off x="262890" y="3265170"/>
            <a:ext cx="2593340" cy="1014730"/>
          </a:xfrm>
          <a:prstGeom prst="rect">
            <a:avLst/>
          </a:prstGeom>
        </p:spPr>
      </p:pic>
      <p:pic>
        <p:nvPicPr>
          <p:cNvPr id="26" name="图片 25" descr="病斑-0"/>
          <p:cNvPicPr>
            <a:picLocks noChangeAspect="1"/>
          </p:cNvPicPr>
          <p:nvPr/>
        </p:nvPicPr>
        <p:blipFill>
          <a:blip r:embed="rId2"/>
          <a:stretch>
            <a:fillRect/>
          </a:stretch>
        </p:blipFill>
        <p:spPr>
          <a:xfrm>
            <a:off x="3935095" y="3265170"/>
            <a:ext cx="1005840" cy="1005840"/>
          </a:xfrm>
          <a:prstGeom prst="rect">
            <a:avLst/>
          </a:prstGeom>
        </p:spPr>
      </p:pic>
      <p:graphicFrame>
        <p:nvGraphicFramePr>
          <p:cNvPr id="28" name="表格 27"/>
          <p:cNvGraphicFramePr/>
          <p:nvPr>
            <p:custDataLst>
              <p:tags r:id="rId3"/>
            </p:custDataLst>
          </p:nvPr>
        </p:nvGraphicFramePr>
        <p:xfrm>
          <a:off x="9048750" y="3229610"/>
          <a:ext cx="1102995" cy="1097280"/>
        </p:xfrm>
        <a:graphic>
          <a:graphicData uri="http://schemas.openxmlformats.org/drawingml/2006/table">
            <a:tbl>
              <a:tblPr firstRow="1" bandRow="1">
                <a:tableStyleId>{5C22544A-7EE6-4342-B048-85BDC9FD1C3A}</a:tableStyleId>
              </a:tblPr>
              <a:tblGrid>
                <a:gridCol w="367665"/>
                <a:gridCol w="367665"/>
                <a:gridCol w="367665"/>
              </a:tblGrid>
              <a:tr h="365760">
                <a:tc>
                  <a:txBody>
                    <a:bodyPr/>
                    <a:p>
                      <a:pPr>
                        <a:buNone/>
                      </a:pPr>
                      <a:endParaRPr lang="zh-CN" altLang="en-US">
                        <a:latin typeface="+mn-ea"/>
                      </a:endParaRPr>
                    </a:p>
                  </a:txBody>
                  <a:tcPr>
                    <a:solidFill>
                      <a:srgbClr val="B49772"/>
                    </a:solidFill>
                  </a:tcPr>
                </a:tc>
                <a:tc>
                  <a:txBody>
                    <a:bodyPr/>
                    <a:p>
                      <a:pPr>
                        <a:buNone/>
                      </a:pPr>
                      <a:endParaRPr lang="zh-CN" altLang="en-US">
                        <a:latin typeface="+mn-ea"/>
                      </a:endParaRPr>
                    </a:p>
                  </a:txBody>
                  <a:tcPr>
                    <a:solidFill>
                      <a:srgbClr val="572B23"/>
                    </a:solidFill>
                  </a:tcPr>
                </a:tc>
                <a:tc>
                  <a:txBody>
                    <a:bodyPr/>
                    <a:p>
                      <a:pPr>
                        <a:buNone/>
                      </a:pPr>
                      <a:endParaRPr lang="zh-CN" altLang="en-US">
                        <a:latin typeface="+mn-ea"/>
                      </a:endParaRPr>
                    </a:p>
                  </a:txBody>
                  <a:tcPr>
                    <a:solidFill>
                      <a:srgbClr val="572B23"/>
                    </a:solidFill>
                  </a:tcPr>
                </a:tc>
              </a:tr>
              <a:tr h="365760">
                <a:tc>
                  <a:txBody>
                    <a:bodyPr/>
                    <a:p>
                      <a:pPr>
                        <a:buNone/>
                      </a:pPr>
                      <a:endParaRPr lang="zh-CN" altLang="en-US">
                        <a:latin typeface="+mn-ea"/>
                      </a:endParaRPr>
                    </a:p>
                  </a:txBody>
                  <a:tcPr>
                    <a:solidFill>
                      <a:srgbClr val="B49772"/>
                    </a:solidFill>
                  </a:tcPr>
                </a:tc>
                <a:tc>
                  <a:txBody>
                    <a:bodyPr/>
                    <a:p>
                      <a:pPr>
                        <a:buNone/>
                      </a:pPr>
                      <a:endParaRPr lang="zh-CN" altLang="en-US">
                        <a:latin typeface="+mn-ea"/>
                      </a:endParaRPr>
                    </a:p>
                  </a:txBody>
                  <a:tcPr>
                    <a:solidFill>
                      <a:srgbClr val="86766E"/>
                    </a:solidFill>
                  </a:tcPr>
                </a:tc>
                <a:tc>
                  <a:txBody>
                    <a:bodyPr/>
                    <a:p>
                      <a:pPr>
                        <a:buNone/>
                      </a:pPr>
                      <a:endParaRPr lang="zh-CN" altLang="en-US">
                        <a:latin typeface="+mn-ea"/>
                      </a:endParaRPr>
                    </a:p>
                  </a:txBody>
                  <a:tcPr>
                    <a:solidFill>
                      <a:srgbClr val="653431"/>
                    </a:solidFill>
                  </a:tcPr>
                </a:tc>
              </a:tr>
              <a:tr h="365760">
                <a:tc>
                  <a:txBody>
                    <a:bodyPr/>
                    <a:p>
                      <a:pPr>
                        <a:buNone/>
                      </a:pPr>
                      <a:endParaRPr lang="zh-CN" altLang="en-US">
                        <a:latin typeface="+mn-ea"/>
                      </a:endParaRPr>
                    </a:p>
                  </a:txBody>
                  <a:tcPr>
                    <a:solidFill>
                      <a:srgbClr val="B49772"/>
                    </a:solidFill>
                  </a:tcPr>
                </a:tc>
                <a:tc>
                  <a:txBody>
                    <a:bodyPr/>
                    <a:p>
                      <a:pPr>
                        <a:buNone/>
                      </a:pPr>
                      <a:endParaRPr lang="zh-CN" altLang="en-US">
                        <a:latin typeface="+mn-ea"/>
                      </a:endParaRPr>
                    </a:p>
                  </a:txBody>
                  <a:tcPr>
                    <a:solidFill>
                      <a:srgbClr val="B3A686"/>
                    </a:solidFill>
                  </a:tcPr>
                </a:tc>
                <a:tc>
                  <a:txBody>
                    <a:bodyPr/>
                    <a:p>
                      <a:pPr>
                        <a:buNone/>
                      </a:pPr>
                      <a:endParaRPr lang="zh-CN" altLang="en-US">
                        <a:latin typeface="+mn-ea"/>
                      </a:endParaRPr>
                    </a:p>
                  </a:txBody>
                  <a:tcPr>
                    <a:solidFill>
                      <a:srgbClr val="906862"/>
                    </a:solidFill>
                  </a:tcPr>
                </a:tc>
              </a:tr>
            </a:tbl>
          </a:graphicData>
        </a:graphic>
      </p:graphicFrame>
      <p:sp>
        <p:nvSpPr>
          <p:cNvPr id="29" name="矩形 28"/>
          <p:cNvSpPr/>
          <p:nvPr/>
        </p:nvSpPr>
        <p:spPr>
          <a:xfrm>
            <a:off x="10632440" y="3229610"/>
            <a:ext cx="1080135" cy="111823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chemeClr val="bg1"/>
                </a:solidFill>
                <a:latin typeface="+mn-ea"/>
              </a:rPr>
              <a:t>疑似</a:t>
            </a:r>
            <a:endParaRPr lang="zh-CN" altLang="en-US" b="1">
              <a:solidFill>
                <a:schemeClr val="bg1"/>
              </a:solidFill>
              <a:latin typeface="+mn-ea"/>
            </a:endParaRPr>
          </a:p>
          <a:p>
            <a:pPr algn="ctr"/>
            <a:r>
              <a:rPr lang="zh-CN" altLang="en-US" b="1">
                <a:solidFill>
                  <a:schemeClr val="bg1"/>
                </a:solidFill>
                <a:latin typeface="+mn-ea"/>
              </a:rPr>
              <a:t>报警</a:t>
            </a:r>
            <a:endParaRPr lang="zh-CN" altLang="en-US" b="1">
              <a:solidFill>
                <a:schemeClr val="bg1"/>
              </a:solidFill>
              <a:latin typeface="+mn-ea"/>
            </a:endParaRPr>
          </a:p>
        </p:txBody>
      </p:sp>
      <p:sp>
        <p:nvSpPr>
          <p:cNvPr id="30" name="矩形 29"/>
          <p:cNvSpPr/>
          <p:nvPr/>
        </p:nvSpPr>
        <p:spPr>
          <a:xfrm>
            <a:off x="1565275" y="3630930"/>
            <a:ext cx="365760" cy="36449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cxnSp>
        <p:nvCxnSpPr>
          <p:cNvPr id="31" name="直接箭头连接符 30"/>
          <p:cNvCxnSpPr/>
          <p:nvPr/>
        </p:nvCxnSpPr>
        <p:spPr>
          <a:xfrm flipV="1">
            <a:off x="1935480" y="3645535"/>
            <a:ext cx="1928495" cy="69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8" name="图片 7" descr="病斑副本d"/>
          <p:cNvPicPr>
            <a:picLocks noChangeAspect="1"/>
          </p:cNvPicPr>
          <p:nvPr/>
        </p:nvPicPr>
        <p:blipFill>
          <a:blip r:embed="rId4"/>
          <a:stretch>
            <a:fillRect/>
          </a:stretch>
        </p:blipFill>
        <p:spPr>
          <a:xfrm>
            <a:off x="7320280" y="1557020"/>
            <a:ext cx="1014095" cy="1014095"/>
          </a:xfrm>
          <a:prstGeom prst="rect">
            <a:avLst/>
          </a:prstGeom>
        </p:spPr>
      </p:pic>
      <p:pic>
        <p:nvPicPr>
          <p:cNvPr id="11" name="图片 10" descr="病斑副本c"/>
          <p:cNvPicPr>
            <a:picLocks noChangeAspect="1"/>
          </p:cNvPicPr>
          <p:nvPr/>
        </p:nvPicPr>
        <p:blipFill>
          <a:blip r:embed="rId5"/>
          <a:stretch>
            <a:fillRect/>
          </a:stretch>
        </p:blipFill>
        <p:spPr>
          <a:xfrm>
            <a:off x="7320280" y="4456430"/>
            <a:ext cx="1014095" cy="1014095"/>
          </a:xfrm>
          <a:prstGeom prst="rect">
            <a:avLst/>
          </a:prstGeom>
        </p:spPr>
      </p:pic>
      <p:cxnSp>
        <p:nvCxnSpPr>
          <p:cNvPr id="33" name="直接箭头连接符 32"/>
          <p:cNvCxnSpPr>
            <a:endCxn id="3" idx="1"/>
          </p:cNvCxnSpPr>
          <p:nvPr/>
        </p:nvCxnSpPr>
        <p:spPr>
          <a:xfrm flipV="1">
            <a:off x="4079875" y="2058670"/>
            <a:ext cx="1768475" cy="14420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26" idx="1"/>
            <a:endCxn id="7" idx="1"/>
          </p:cNvCxnSpPr>
          <p:nvPr/>
        </p:nvCxnSpPr>
        <p:spPr>
          <a:xfrm>
            <a:off x="3935095" y="3768090"/>
            <a:ext cx="1872615" cy="11868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224020" y="3644900"/>
            <a:ext cx="1584325" cy="6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6744335" y="2493010"/>
            <a:ext cx="575945" cy="24479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7" name="图片 36" descr="病斑副本e"/>
          <p:cNvPicPr>
            <a:picLocks noChangeAspect="1"/>
          </p:cNvPicPr>
          <p:nvPr/>
        </p:nvPicPr>
        <p:blipFill>
          <a:blip r:embed="rId6"/>
          <a:stretch>
            <a:fillRect/>
          </a:stretch>
        </p:blipFill>
        <p:spPr>
          <a:xfrm>
            <a:off x="7320280" y="3091180"/>
            <a:ext cx="1030605" cy="1030605"/>
          </a:xfrm>
          <a:prstGeom prst="rect">
            <a:avLst/>
          </a:prstGeom>
        </p:spPr>
      </p:pic>
      <p:grpSp>
        <p:nvGrpSpPr>
          <p:cNvPr id="39" name="组合 38"/>
          <p:cNvGrpSpPr/>
          <p:nvPr/>
        </p:nvGrpSpPr>
        <p:grpSpPr>
          <a:xfrm>
            <a:off x="5807710" y="1548765"/>
            <a:ext cx="1060450" cy="3921760"/>
            <a:chOff x="9524" y="2438"/>
            <a:chExt cx="1670" cy="6176"/>
          </a:xfrm>
        </p:grpSpPr>
        <p:pic>
          <p:nvPicPr>
            <p:cNvPr id="3" name="图片 2" descr="病斑副本a"/>
            <p:cNvPicPr>
              <a:picLocks noChangeAspect="1"/>
            </p:cNvPicPr>
            <p:nvPr/>
          </p:nvPicPr>
          <p:blipFill>
            <a:blip r:embed="rId7"/>
            <a:stretch>
              <a:fillRect/>
            </a:stretch>
          </p:blipFill>
          <p:spPr>
            <a:xfrm>
              <a:off x="9588" y="2438"/>
              <a:ext cx="1606" cy="1606"/>
            </a:xfrm>
            <a:prstGeom prst="rect">
              <a:avLst/>
            </a:prstGeom>
          </p:spPr>
        </p:pic>
        <p:pic>
          <p:nvPicPr>
            <p:cNvPr id="7" name="图片 6" descr="病斑副本b"/>
            <p:cNvPicPr>
              <a:picLocks noChangeAspect="1"/>
            </p:cNvPicPr>
            <p:nvPr/>
          </p:nvPicPr>
          <p:blipFill>
            <a:blip r:embed="rId8"/>
            <a:stretch>
              <a:fillRect/>
            </a:stretch>
          </p:blipFill>
          <p:spPr>
            <a:xfrm>
              <a:off x="9524" y="6988"/>
              <a:ext cx="1627" cy="1627"/>
            </a:xfrm>
            <a:prstGeom prst="rect">
              <a:avLst/>
            </a:prstGeom>
          </p:spPr>
        </p:pic>
        <p:pic>
          <p:nvPicPr>
            <p:cNvPr id="38" name="图片 37" descr="病斑副本f"/>
            <p:cNvPicPr>
              <a:picLocks noChangeAspect="1"/>
            </p:cNvPicPr>
            <p:nvPr/>
          </p:nvPicPr>
          <p:blipFill>
            <a:blip r:embed="rId9"/>
            <a:stretch>
              <a:fillRect/>
            </a:stretch>
          </p:blipFill>
          <p:spPr>
            <a:xfrm>
              <a:off x="9605" y="4833"/>
              <a:ext cx="1574" cy="1604"/>
            </a:xfrm>
            <a:prstGeom prst="rect">
              <a:avLst/>
            </a:prstGeom>
          </p:spPr>
        </p:pic>
      </p:grpSp>
      <p:cxnSp>
        <p:nvCxnSpPr>
          <p:cNvPr id="40" name="直接箭头连接符 39"/>
          <p:cNvCxnSpPr>
            <a:endCxn id="37" idx="1"/>
          </p:cNvCxnSpPr>
          <p:nvPr/>
        </p:nvCxnSpPr>
        <p:spPr>
          <a:xfrm flipV="1">
            <a:off x="6722745" y="3606800"/>
            <a:ext cx="597535" cy="12763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7" idx="3"/>
            <a:endCxn id="11" idx="1"/>
          </p:cNvCxnSpPr>
          <p:nvPr/>
        </p:nvCxnSpPr>
        <p:spPr>
          <a:xfrm>
            <a:off x="6840855" y="4954905"/>
            <a:ext cx="479425" cy="889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 idx="3"/>
            <a:endCxn id="8" idx="1"/>
          </p:cNvCxnSpPr>
          <p:nvPr/>
        </p:nvCxnSpPr>
        <p:spPr>
          <a:xfrm>
            <a:off x="6868160" y="2058670"/>
            <a:ext cx="452120" cy="57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endCxn id="37" idx="1"/>
          </p:cNvCxnSpPr>
          <p:nvPr/>
        </p:nvCxnSpPr>
        <p:spPr>
          <a:xfrm>
            <a:off x="6888480" y="2060575"/>
            <a:ext cx="431800" cy="154622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endCxn id="11" idx="1"/>
          </p:cNvCxnSpPr>
          <p:nvPr/>
        </p:nvCxnSpPr>
        <p:spPr>
          <a:xfrm>
            <a:off x="6888480" y="2060575"/>
            <a:ext cx="431800" cy="290322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8" idx="3"/>
            <a:endCxn id="8" idx="1"/>
          </p:cNvCxnSpPr>
          <p:nvPr/>
        </p:nvCxnSpPr>
        <p:spPr>
          <a:xfrm flipV="1">
            <a:off x="6858635" y="2064385"/>
            <a:ext cx="461645" cy="15144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6888480" y="3573145"/>
            <a:ext cx="431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38" idx="3"/>
          </p:cNvCxnSpPr>
          <p:nvPr/>
        </p:nvCxnSpPr>
        <p:spPr>
          <a:xfrm>
            <a:off x="6858635" y="3578860"/>
            <a:ext cx="461645" cy="13620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8" idx="3"/>
            <a:endCxn id="28" idx="1"/>
          </p:cNvCxnSpPr>
          <p:nvPr/>
        </p:nvCxnSpPr>
        <p:spPr>
          <a:xfrm>
            <a:off x="8334375" y="2064385"/>
            <a:ext cx="714375" cy="17138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37" idx="3"/>
            <a:endCxn id="28" idx="1"/>
          </p:cNvCxnSpPr>
          <p:nvPr/>
        </p:nvCxnSpPr>
        <p:spPr>
          <a:xfrm>
            <a:off x="8350885" y="3606800"/>
            <a:ext cx="697865" cy="1714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11" idx="3"/>
            <a:endCxn id="28" idx="1"/>
          </p:cNvCxnSpPr>
          <p:nvPr/>
        </p:nvCxnSpPr>
        <p:spPr>
          <a:xfrm flipV="1">
            <a:off x="8334375" y="3778250"/>
            <a:ext cx="714375" cy="11855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29" idx="1"/>
          </p:cNvCxnSpPr>
          <p:nvPr/>
        </p:nvCxnSpPr>
        <p:spPr>
          <a:xfrm>
            <a:off x="9912350" y="3789045"/>
            <a:ext cx="72009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263525" y="6130290"/>
            <a:ext cx="11544300" cy="645160"/>
          </a:xfrm>
          <a:prstGeom prst="rect">
            <a:avLst/>
          </a:prstGeom>
          <a:noFill/>
        </p:spPr>
        <p:txBody>
          <a:bodyPr wrap="square" rtlCol="0">
            <a:spAutoFit/>
          </a:bodyPr>
          <a:p>
            <a:r>
              <a:rPr lang="zh-CN" altLang="en-US" b="1">
                <a:latin typeface="+mn-ea"/>
                <a:ea typeface="+mn-ea"/>
                <a:cs typeface="+mn-ea"/>
              </a:rPr>
              <a:t>采用前端动态捕捉后端算法支持的方式进行快速筛查，同生产模块</a:t>
            </a:r>
            <a:r>
              <a:rPr lang="en-US" altLang="zh-CN" b="1">
                <a:latin typeface="+mn-ea"/>
                <a:ea typeface="+mn-ea"/>
                <a:cs typeface="+mn-ea"/>
              </a:rPr>
              <a:t>24</a:t>
            </a:r>
            <a:r>
              <a:rPr lang="zh-CN" altLang="en-US" b="1">
                <a:latin typeface="+mn-ea"/>
                <a:ea typeface="+mn-ea"/>
                <a:cs typeface="+mn-ea"/>
              </a:rPr>
              <a:t>小时内捕捉疑似病例</a:t>
            </a:r>
            <a:r>
              <a:rPr lang="en-US" altLang="zh-CN" b="1">
                <a:latin typeface="+mn-ea"/>
                <a:ea typeface="+mn-ea"/>
                <a:cs typeface="+mn-ea"/>
              </a:rPr>
              <a:t>≥5</a:t>
            </a:r>
            <a:r>
              <a:rPr lang="zh-CN" altLang="en-US" b="1">
                <a:latin typeface="+mn-ea"/>
                <a:ea typeface="+mn-ea"/>
                <a:cs typeface="+mn-ea"/>
              </a:rPr>
              <a:t>次即报警并同时将采集相关图像进行人工判断。</a:t>
            </a:r>
            <a:endParaRPr lang="zh-CN" altLang="en-US" b="1">
              <a:latin typeface="+mn-ea"/>
              <a:ea typeface="+mn-ea"/>
              <a:cs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图片1"/>
          <p:cNvPicPr>
            <a:picLocks noChangeAspect="1"/>
          </p:cNvPicPr>
          <p:nvPr/>
        </p:nvPicPr>
        <p:blipFill>
          <a:blip r:embed="rId1"/>
          <a:stretch>
            <a:fillRect/>
          </a:stretch>
        </p:blipFill>
        <p:spPr>
          <a:xfrm>
            <a:off x="335280" y="908685"/>
            <a:ext cx="11369040" cy="5767070"/>
          </a:xfrm>
          <a:prstGeom prst="rect">
            <a:avLst/>
          </a:prstGeom>
        </p:spPr>
      </p:pic>
      <p:sp>
        <p:nvSpPr>
          <p:cNvPr id="7" name="标题 6"/>
          <p:cNvSpPr>
            <a:spLocks noGrp="1"/>
          </p:cNvSpPr>
          <p:nvPr>
            <p:ph type="title"/>
            <p:custDataLst>
              <p:tags r:id="rId2"/>
            </p:custDataLst>
          </p:nvPr>
        </p:nvSpPr>
        <p:spPr>
          <a:xfrm>
            <a:off x="623570" y="188595"/>
            <a:ext cx="10972800" cy="862965"/>
          </a:xfr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lvl="0" algn="ctr">
              <a:buClrTx/>
              <a:buSzTx/>
              <a:buFontTx/>
            </a:pPr>
            <a:r>
              <a:rPr lang="zh-CN" sz="2800" b="1">
                <a:solidFill>
                  <a:schemeClr val="tx1"/>
                </a:solidFill>
                <a:latin typeface="+mn-ea"/>
                <a:ea typeface="+mn-ea"/>
                <a:cs typeface="+mn-ea"/>
                <a:sym typeface="+mn-ea"/>
              </a:rPr>
              <a:t>应对全球危机</a:t>
            </a:r>
            <a:r>
              <a:rPr lang="en-US" altLang="zh-CN" sz="2800" b="1">
                <a:solidFill>
                  <a:schemeClr val="tx1"/>
                </a:solidFill>
                <a:latin typeface="+mn-ea"/>
                <a:ea typeface="+mn-ea"/>
                <a:cs typeface="+mn-ea"/>
                <a:sym typeface="+mn-ea"/>
              </a:rPr>
              <a:t>--</a:t>
            </a:r>
            <a:r>
              <a:rPr lang="zh-CN" sz="2800" b="1">
                <a:solidFill>
                  <a:schemeClr val="tx1"/>
                </a:solidFill>
                <a:latin typeface="+mn-ea"/>
                <a:ea typeface="+mn-ea"/>
                <a:cs typeface="+mn-ea"/>
                <a:sym typeface="+mn-ea"/>
              </a:rPr>
              <a:t>陆基海水</a:t>
            </a:r>
            <a:r>
              <a:rPr lang="en-US" altLang="zh-CN" sz="2800" b="1">
                <a:solidFill>
                  <a:schemeClr val="tx1"/>
                </a:solidFill>
                <a:latin typeface="+mn-ea"/>
                <a:ea typeface="+mn-ea"/>
                <a:cs typeface="+mn-ea"/>
                <a:sym typeface="+mn-ea"/>
              </a:rPr>
              <a:t>0</a:t>
            </a:r>
            <a:r>
              <a:rPr lang="zh-CN" altLang="en-US" sz="2800" b="1">
                <a:solidFill>
                  <a:schemeClr val="tx1"/>
                </a:solidFill>
                <a:latin typeface="+mn-ea"/>
                <a:ea typeface="+mn-ea"/>
                <a:cs typeface="+mn-ea"/>
                <a:sym typeface="+mn-ea"/>
              </a:rPr>
              <a:t>排放</a:t>
            </a:r>
            <a:r>
              <a:rPr lang="zh-CN" sz="2800" b="1">
                <a:solidFill>
                  <a:schemeClr val="tx1"/>
                </a:solidFill>
                <a:latin typeface="+mn-ea"/>
                <a:ea typeface="+mn-ea"/>
                <a:cs typeface="+mn-ea"/>
                <a:sym typeface="+mn-ea"/>
              </a:rPr>
              <a:t>鱼菜共生系统</a:t>
            </a:r>
            <a:endParaRPr lang="zh-CN" sz="2800" b="1">
              <a:solidFill>
                <a:schemeClr val="tx1"/>
              </a:solidFill>
              <a:latin typeface="+mn-ea"/>
              <a:ea typeface="+mn-ea"/>
              <a:cs typeface="+mn-ea"/>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p:nvPr/>
        </p:nvSpPr>
        <p:spPr>
          <a:xfrm>
            <a:off x="125095" y="988695"/>
            <a:ext cx="586105" cy="5430520"/>
          </a:xfrm>
          <a:prstGeom prst="rect">
            <a:avLst/>
          </a:prstGeom>
          <a:noFill/>
          <a:ln w="0" cap="flat">
            <a:noFill/>
            <a:prstDash val="solid"/>
            <a:miter lim="0"/>
          </a:ln>
        </p:spPr>
        <p:txBody>
          <a:bodyPr vert="eaVert" wrap="square" lIns="0" tIns="0" rIns="0" bIns="0"/>
          <a:lstStyle/>
          <a:p>
            <a:pPr algn="dist" rtl="0" eaLnBrk="0">
              <a:lnSpc>
                <a:spcPct val="86000"/>
              </a:lnSpc>
            </a:pPr>
            <a:r>
              <a:rPr lang="zh-CN" altLang="en-US" sz="4400" kern="0" spc="160" dirty="0">
                <a:solidFill>
                  <a:srgbClr val="000000">
                    <a:alpha val="100000"/>
                  </a:srgbClr>
                </a:solidFill>
                <a:latin typeface="+mn-ea"/>
                <a:ea typeface="+mn-ea"/>
                <a:cs typeface="+mn-ea"/>
              </a:rPr>
              <a:t>技术扎实</a:t>
            </a:r>
            <a:r>
              <a:rPr lang="en-US" altLang="zh-CN" sz="4400" kern="0" spc="160" dirty="0">
                <a:solidFill>
                  <a:srgbClr val="000000">
                    <a:alpha val="100000"/>
                  </a:srgbClr>
                </a:solidFill>
                <a:latin typeface="+mn-ea"/>
                <a:ea typeface="+mn-ea"/>
                <a:cs typeface="+mn-ea"/>
              </a:rPr>
              <a:t> </a:t>
            </a:r>
            <a:r>
              <a:rPr lang="zh-CN" altLang="en-US" sz="4400" kern="0" spc="160" dirty="0">
                <a:solidFill>
                  <a:srgbClr val="000000">
                    <a:alpha val="100000"/>
                  </a:srgbClr>
                </a:solidFill>
                <a:latin typeface="+mn-ea"/>
                <a:ea typeface="+mn-ea"/>
                <a:cs typeface="+mn-ea"/>
              </a:rPr>
              <a:t>运行稳定</a:t>
            </a:r>
            <a:endParaRPr lang="zh-CN" altLang="en-US" sz="4400" kern="0" spc="160" dirty="0">
              <a:solidFill>
                <a:srgbClr val="000000">
                  <a:alpha val="100000"/>
                </a:srgbClr>
              </a:solidFill>
              <a:latin typeface="+mn-ea"/>
              <a:ea typeface="+mn-ea"/>
              <a:cs typeface="+mn-ea"/>
            </a:endParaRPr>
          </a:p>
        </p:txBody>
      </p:sp>
      <p:sp>
        <p:nvSpPr>
          <p:cNvPr id="10" name="文本框 9"/>
          <p:cNvSpPr txBox="1"/>
          <p:nvPr/>
        </p:nvSpPr>
        <p:spPr>
          <a:xfrm>
            <a:off x="1137285" y="894715"/>
            <a:ext cx="10628630" cy="645160"/>
          </a:xfrm>
          <a:prstGeom prst="rect">
            <a:avLst/>
          </a:prstGeom>
          <a:noFill/>
        </p:spPr>
        <p:txBody>
          <a:bodyPr wrap="square" rtlCol="0">
            <a:spAutoFit/>
          </a:bodyPr>
          <a:p>
            <a:pPr algn="ctr"/>
            <a:r>
              <a:rPr lang="zh-CN" altLang="en-US" sz="3600" b="1">
                <a:solidFill>
                  <a:srgbClr val="FA8816"/>
                </a:solidFill>
                <a:latin typeface="+mn-ea"/>
                <a:ea typeface="+mn-ea"/>
                <a:cs typeface="+mn-ea"/>
              </a:rPr>
              <a:t>技术已兼容：</a:t>
            </a:r>
            <a:r>
              <a:rPr lang="en-US" altLang="zh-CN" sz="3600" b="1">
                <a:solidFill>
                  <a:srgbClr val="FA8816"/>
                </a:solidFill>
                <a:latin typeface="+mn-ea"/>
                <a:ea typeface="+mn-ea"/>
                <a:cs typeface="+mn-ea"/>
              </a:rPr>
              <a:t>    </a:t>
            </a:r>
            <a:r>
              <a:rPr lang="zh-CN" altLang="en-US" sz="3600" b="1">
                <a:solidFill>
                  <a:srgbClr val="FA8816"/>
                </a:solidFill>
                <a:latin typeface="+mn-ea"/>
                <a:ea typeface="+mn-ea"/>
                <a:cs typeface="+mn-ea"/>
              </a:rPr>
              <a:t>淡水</a:t>
            </a:r>
            <a:r>
              <a:rPr lang="en-US" altLang="zh-CN" sz="3600" b="1">
                <a:solidFill>
                  <a:srgbClr val="FA8816"/>
                </a:solidFill>
                <a:latin typeface="+mn-ea"/>
                <a:ea typeface="+mn-ea"/>
                <a:cs typeface="+mn-ea"/>
              </a:rPr>
              <a:t>      </a:t>
            </a:r>
            <a:r>
              <a:rPr lang="zh-CN" altLang="en-US" sz="3600" b="1">
                <a:solidFill>
                  <a:srgbClr val="FA8816"/>
                </a:solidFill>
                <a:latin typeface="+mn-ea"/>
                <a:ea typeface="+mn-ea"/>
                <a:cs typeface="+mn-ea"/>
              </a:rPr>
              <a:t>海水</a:t>
            </a:r>
            <a:r>
              <a:rPr lang="en-US" altLang="zh-CN" sz="3600" b="1">
                <a:solidFill>
                  <a:srgbClr val="FA8816"/>
                </a:solidFill>
                <a:latin typeface="+mn-ea"/>
                <a:ea typeface="+mn-ea"/>
                <a:cs typeface="+mn-ea"/>
              </a:rPr>
              <a:t>       </a:t>
            </a:r>
            <a:r>
              <a:rPr lang="zh-CN" altLang="en-US" sz="3600" b="1">
                <a:solidFill>
                  <a:srgbClr val="FA8816"/>
                </a:solidFill>
                <a:latin typeface="+mn-ea"/>
                <a:ea typeface="+mn-ea"/>
                <a:cs typeface="+mn-ea"/>
              </a:rPr>
              <a:t>咸淡水</a:t>
            </a:r>
            <a:endParaRPr lang="zh-CN" altLang="en-US" sz="3600" b="1">
              <a:solidFill>
                <a:srgbClr val="FA8816"/>
              </a:solidFill>
              <a:latin typeface="+mn-ea"/>
              <a:ea typeface="+mn-ea"/>
              <a:cs typeface="+mn-ea"/>
            </a:endParaRPr>
          </a:p>
        </p:txBody>
      </p:sp>
      <p:sp>
        <p:nvSpPr>
          <p:cNvPr id="13" name="文本框 12"/>
          <p:cNvSpPr txBox="1"/>
          <p:nvPr/>
        </p:nvSpPr>
        <p:spPr>
          <a:xfrm>
            <a:off x="1684020" y="6318250"/>
            <a:ext cx="9535795" cy="398780"/>
          </a:xfrm>
          <a:prstGeom prst="rect">
            <a:avLst/>
          </a:prstGeom>
          <a:noFill/>
        </p:spPr>
        <p:txBody>
          <a:bodyPr wrap="square" rtlCol="0">
            <a:spAutoFit/>
          </a:bodyPr>
          <a:p>
            <a:r>
              <a:rPr lang="zh-CN" altLang="en-US" sz="2000" b="1">
                <a:solidFill>
                  <a:srgbClr val="FF0000"/>
                </a:solidFill>
                <a:latin typeface="+mn-ea"/>
                <a:ea typeface="+mn-ea"/>
                <a:cs typeface="+mn-ea"/>
              </a:rPr>
              <a:t>全球第一次通过人工智能算法在内陆地区实现纯海水盐度成功养殖国鱼</a:t>
            </a:r>
            <a:r>
              <a:rPr lang="en-US" altLang="zh-CN" sz="2000" b="1">
                <a:solidFill>
                  <a:srgbClr val="FF0000"/>
                </a:solidFill>
                <a:latin typeface="+mn-ea"/>
                <a:ea typeface="+mn-ea"/>
                <a:cs typeface="+mn-ea"/>
              </a:rPr>
              <a:t>-</a:t>
            </a:r>
            <a:r>
              <a:rPr lang="en-US" altLang="zh-CN" sz="2000" b="1">
                <a:solidFill>
                  <a:srgbClr val="FF0000"/>
                </a:solidFill>
                <a:latin typeface="+mn-ea"/>
                <a:ea typeface="+mn-ea"/>
                <a:cs typeface="+mn-ea"/>
                <a:sym typeface="+mn-ea"/>
              </a:rPr>
              <a:t>-</a:t>
            </a:r>
            <a:r>
              <a:rPr lang="zh-CN" altLang="en-US" sz="2000" b="1">
                <a:solidFill>
                  <a:srgbClr val="FF0000"/>
                </a:solidFill>
                <a:latin typeface="+mn-ea"/>
                <a:ea typeface="+mn-ea"/>
                <a:cs typeface="+mn-ea"/>
              </a:rPr>
              <a:t>大黄鱼</a:t>
            </a:r>
            <a:r>
              <a:rPr lang="en-US" altLang="zh-CN" sz="2000" b="1">
                <a:solidFill>
                  <a:srgbClr val="FF0000"/>
                </a:solidFill>
                <a:latin typeface="+mn-ea"/>
                <a:ea typeface="+mn-ea"/>
                <a:cs typeface="+mn-ea"/>
              </a:rPr>
              <a:t>!</a:t>
            </a:r>
            <a:endParaRPr lang="en-US" altLang="zh-CN" sz="2000" b="1">
              <a:solidFill>
                <a:srgbClr val="FF0000"/>
              </a:solidFill>
              <a:latin typeface="+mn-ea"/>
              <a:ea typeface="+mn-ea"/>
              <a:cs typeface="+mn-ea"/>
            </a:endParaRPr>
          </a:p>
        </p:txBody>
      </p:sp>
      <p:pic>
        <p:nvPicPr>
          <p:cNvPr id="15" name="c061a4e5af232ff195acb4e1a301e66c">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rot="5400000">
            <a:off x="4305935" y="-1038225"/>
            <a:ext cx="4291330" cy="953643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15"/>
                </p:tgtEl>
              </p:cMediaNode>
            </p:video>
            <p:seq concurrent="1" nextAc="seek">
              <p:cTn id="3" restart="whenNotActive" fill="hold" evtFilter="cancelBubble" nodeType="interactiveSeq">
                <p:stCondLst>
                  <p:cond evt="onClick" delay="0">
                    <p:tgtEl>
                      <p:spTgt spid="1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p:nvPr/>
        </p:nvSpPr>
        <p:spPr>
          <a:xfrm>
            <a:off x="125095" y="988695"/>
            <a:ext cx="586105" cy="5430520"/>
          </a:xfrm>
          <a:prstGeom prst="rect">
            <a:avLst/>
          </a:prstGeom>
          <a:noFill/>
          <a:ln w="0" cap="flat">
            <a:noFill/>
            <a:prstDash val="solid"/>
            <a:miter lim="0"/>
          </a:ln>
        </p:spPr>
        <p:txBody>
          <a:bodyPr vert="eaVert" wrap="square" lIns="0" tIns="0" rIns="0" bIns="0"/>
          <a:lstStyle/>
          <a:p>
            <a:pPr algn="dist" rtl="0" eaLnBrk="0">
              <a:lnSpc>
                <a:spcPct val="86000"/>
              </a:lnSpc>
            </a:pPr>
            <a:r>
              <a:rPr lang="zh-CN" altLang="en-US" sz="4400" kern="0" spc="160" dirty="0">
                <a:solidFill>
                  <a:srgbClr val="000000">
                    <a:alpha val="100000"/>
                  </a:srgbClr>
                </a:solidFill>
                <a:latin typeface="+mn-ea"/>
                <a:ea typeface="+mn-ea"/>
                <a:cs typeface="+mn-ea"/>
              </a:rPr>
              <a:t>技术扎实</a:t>
            </a:r>
            <a:r>
              <a:rPr lang="en-US" altLang="zh-CN" sz="4400" kern="0" spc="160" dirty="0">
                <a:solidFill>
                  <a:srgbClr val="000000">
                    <a:alpha val="100000"/>
                  </a:srgbClr>
                </a:solidFill>
                <a:latin typeface="+mn-ea"/>
                <a:ea typeface="+mn-ea"/>
                <a:cs typeface="+mn-ea"/>
              </a:rPr>
              <a:t> </a:t>
            </a:r>
            <a:r>
              <a:rPr lang="zh-CN" altLang="en-US" sz="4400" kern="0" spc="160" dirty="0">
                <a:solidFill>
                  <a:srgbClr val="000000">
                    <a:alpha val="100000"/>
                  </a:srgbClr>
                </a:solidFill>
                <a:latin typeface="+mn-ea"/>
                <a:ea typeface="+mn-ea"/>
                <a:cs typeface="+mn-ea"/>
              </a:rPr>
              <a:t>适配性好</a:t>
            </a:r>
            <a:endParaRPr lang="zh-CN" altLang="en-US" sz="4400" kern="0" spc="160" dirty="0">
              <a:solidFill>
                <a:srgbClr val="000000">
                  <a:alpha val="100000"/>
                </a:srgbClr>
              </a:solidFill>
              <a:latin typeface="+mn-ea"/>
              <a:ea typeface="+mn-ea"/>
              <a:cs typeface="+mn-ea"/>
            </a:endParaRPr>
          </a:p>
        </p:txBody>
      </p:sp>
      <p:grpSp>
        <p:nvGrpSpPr>
          <p:cNvPr id="3" name="组合 2"/>
          <p:cNvGrpSpPr/>
          <p:nvPr/>
        </p:nvGrpSpPr>
        <p:grpSpPr>
          <a:xfrm>
            <a:off x="1735455" y="1035050"/>
            <a:ext cx="9932730" cy="5803265"/>
            <a:chOff x="2733" y="1630"/>
            <a:chExt cx="15642" cy="9139"/>
          </a:xfrm>
        </p:grpSpPr>
        <p:pic>
          <p:nvPicPr>
            <p:cNvPr id="234" name="picture 234"/>
            <p:cNvPicPr>
              <a:picLocks noChangeAspect="1"/>
            </p:cNvPicPr>
            <p:nvPr/>
          </p:nvPicPr>
          <p:blipFill>
            <a:blip r:embed="rId1"/>
            <a:stretch>
              <a:fillRect/>
            </a:stretch>
          </p:blipFill>
          <p:spPr>
            <a:xfrm rot="21600000">
              <a:off x="7395" y="1630"/>
              <a:ext cx="10980" cy="8730"/>
            </a:xfrm>
            <a:prstGeom prst="rect">
              <a:avLst/>
            </a:prstGeom>
          </p:spPr>
        </p:pic>
        <p:sp>
          <p:nvSpPr>
            <p:cNvPr id="236" name="textbox 236"/>
            <p:cNvSpPr/>
            <p:nvPr/>
          </p:nvSpPr>
          <p:spPr>
            <a:xfrm>
              <a:off x="2733" y="1630"/>
              <a:ext cx="3637" cy="9139"/>
            </a:xfrm>
            <a:prstGeom prst="rect">
              <a:avLst/>
            </a:prstGeom>
            <a:noFill/>
            <a:ln w="0" cap="flat">
              <a:noFill/>
              <a:prstDash val="solid"/>
              <a:miter lim="0"/>
            </a:ln>
          </p:spPr>
          <p:txBody>
            <a:bodyPr vert="horz" wrap="square" lIns="0" tIns="0" rIns="0" bIns="0"/>
            <a:p>
              <a:pPr algn="r" rtl="0" eaLnBrk="0">
                <a:lnSpc>
                  <a:spcPct val="75000"/>
                </a:lnSpc>
              </a:pPr>
              <a:endParaRPr sz="3900" b="1" kern="0" spc="80" dirty="0">
                <a:solidFill>
                  <a:srgbClr val="FF7F00">
                    <a:alpha val="100000"/>
                  </a:srgbClr>
                </a:solidFill>
                <a:latin typeface="+mn-ea"/>
                <a:ea typeface="+mn-ea"/>
                <a:cs typeface="方正仿宋_GB2312" panose="02000000000000000000" charset="-122"/>
                <a:sym typeface="方正仿宋_GB2312" panose="02000000000000000000" charset="-122"/>
              </a:endParaRPr>
            </a:p>
            <a:p>
              <a:pPr algn="r" rtl="0" eaLnBrk="0">
                <a:lnSpc>
                  <a:spcPct val="75000"/>
                </a:lnSpc>
              </a:pPr>
              <a:r>
                <a:rPr sz="3900" b="1" kern="0" spc="80" dirty="0">
                  <a:solidFill>
                    <a:srgbClr val="FF7F00">
                      <a:alpha val="100000"/>
                    </a:srgbClr>
                  </a:solidFill>
                  <a:latin typeface="+mn-ea"/>
                  <a:ea typeface="+mn-ea"/>
                  <a:cs typeface="方正仿宋_GB2312" panose="02000000000000000000" charset="-122"/>
                  <a:sym typeface="方正仿宋_GB2312" panose="02000000000000000000" charset="-122"/>
                </a:rPr>
                <a:t>沙漠</a:t>
              </a:r>
              <a:endParaRPr sz="3900" dirty="0">
                <a:latin typeface="+mn-ea"/>
                <a:ea typeface="+mn-ea"/>
                <a:cs typeface="方正仿宋_GB2312" panose="02000000000000000000" charset="-122"/>
                <a:sym typeface="方正仿宋_GB2312" panose="02000000000000000000" charset="-122"/>
              </a:endParaRPr>
            </a:p>
            <a:p>
              <a:pPr algn="r" rtl="0" eaLnBrk="0">
                <a:lnSpc>
                  <a:spcPct val="145000"/>
                </a:lnSpc>
              </a:pPr>
              <a:endParaRPr sz="1000" dirty="0">
                <a:latin typeface="+mn-ea"/>
                <a:ea typeface="+mn-ea"/>
                <a:cs typeface="方正仿宋_GB2312" panose="02000000000000000000" charset="-122"/>
                <a:sym typeface="方正仿宋_GB2312" panose="02000000000000000000" charset="-122"/>
              </a:endParaRPr>
            </a:p>
            <a:p>
              <a:pPr algn="r" rtl="0" eaLnBrk="0">
                <a:lnSpc>
                  <a:spcPct val="145000"/>
                </a:lnSpc>
              </a:pPr>
              <a:r>
                <a:rPr sz="3900" b="1" kern="0" spc="50" dirty="0">
                  <a:solidFill>
                    <a:srgbClr val="FF7F00">
                      <a:alpha val="100000"/>
                    </a:srgbClr>
                  </a:solidFill>
                  <a:latin typeface="+mn-ea"/>
                  <a:ea typeface="+mn-ea"/>
                  <a:cs typeface="方正仿宋_GB2312" panose="02000000000000000000" charset="-122"/>
                  <a:sym typeface="方正仿宋_GB2312" panose="02000000000000000000" charset="-122"/>
                </a:rPr>
                <a:t>盐碱地</a:t>
              </a:r>
              <a:endParaRPr sz="3900" dirty="0">
                <a:latin typeface="+mn-ea"/>
                <a:ea typeface="+mn-ea"/>
                <a:cs typeface="方正仿宋_GB2312" panose="02000000000000000000" charset="-122"/>
                <a:sym typeface="方正仿宋_GB2312" panose="02000000000000000000" charset="-122"/>
              </a:endParaRPr>
            </a:p>
            <a:p>
              <a:pPr algn="r" rtl="0" eaLnBrk="0">
                <a:lnSpc>
                  <a:spcPct val="122000"/>
                </a:lnSpc>
              </a:pPr>
              <a:endParaRPr sz="1000" dirty="0">
                <a:latin typeface="+mn-ea"/>
                <a:ea typeface="+mn-ea"/>
                <a:cs typeface="方正仿宋_GB2312" panose="02000000000000000000" charset="-122"/>
                <a:sym typeface="方正仿宋_GB2312" panose="02000000000000000000" charset="-122"/>
              </a:endParaRPr>
            </a:p>
            <a:p>
              <a:pPr algn="r" rtl="0" eaLnBrk="0">
                <a:lnSpc>
                  <a:spcPct val="123000"/>
                </a:lnSpc>
              </a:pPr>
              <a:r>
                <a:rPr sz="3900" b="1" kern="0" spc="0" dirty="0">
                  <a:solidFill>
                    <a:srgbClr val="FF7F00">
                      <a:alpha val="100000"/>
                    </a:srgbClr>
                  </a:solidFill>
                  <a:latin typeface="+mn-ea"/>
                  <a:ea typeface="+mn-ea"/>
                  <a:cs typeface="方正仿宋_GB2312" panose="02000000000000000000" charset="-122"/>
                  <a:sym typeface="方正仿宋_GB2312" panose="02000000000000000000" charset="-122"/>
                </a:rPr>
                <a:t>四荒地</a:t>
              </a:r>
              <a:endParaRPr sz="3900" dirty="0">
                <a:latin typeface="+mn-ea"/>
                <a:ea typeface="+mn-ea"/>
                <a:cs typeface="方正仿宋_GB2312" panose="02000000000000000000" charset="-122"/>
                <a:sym typeface="方正仿宋_GB2312" panose="02000000000000000000" charset="-122"/>
              </a:endParaRPr>
            </a:p>
            <a:p>
              <a:pPr algn="r" rtl="0" eaLnBrk="0">
                <a:lnSpc>
                  <a:spcPct val="142000"/>
                </a:lnSpc>
              </a:pPr>
              <a:endParaRPr sz="1000" dirty="0">
                <a:latin typeface="+mn-ea"/>
                <a:ea typeface="+mn-ea"/>
                <a:cs typeface="方正仿宋_GB2312" panose="02000000000000000000" charset="-122"/>
                <a:sym typeface="方正仿宋_GB2312" panose="02000000000000000000" charset="-122"/>
              </a:endParaRPr>
            </a:p>
            <a:p>
              <a:pPr algn="r" rtl="0" eaLnBrk="0">
                <a:lnSpc>
                  <a:spcPct val="143000"/>
                </a:lnSpc>
              </a:pPr>
              <a:r>
                <a:rPr sz="3900" b="1" kern="0" spc="40" dirty="0">
                  <a:solidFill>
                    <a:srgbClr val="FF7F00">
                      <a:alpha val="100000"/>
                    </a:srgbClr>
                  </a:solidFill>
                  <a:latin typeface="+mn-ea"/>
                  <a:ea typeface="+mn-ea"/>
                  <a:cs typeface="方正仿宋_GB2312" panose="02000000000000000000" charset="-122"/>
                  <a:sym typeface="方正仿宋_GB2312" panose="02000000000000000000" charset="-122"/>
                </a:rPr>
                <a:t>污染土地</a:t>
              </a:r>
              <a:endParaRPr sz="3900" dirty="0">
                <a:latin typeface="+mn-ea"/>
                <a:ea typeface="+mn-ea"/>
                <a:cs typeface="方正仿宋_GB2312" panose="02000000000000000000" charset="-122"/>
                <a:sym typeface="方正仿宋_GB2312" panose="02000000000000000000" charset="-122"/>
              </a:endParaRPr>
            </a:p>
            <a:p>
              <a:pPr algn="r" rtl="0" eaLnBrk="0">
                <a:lnSpc>
                  <a:spcPct val="109000"/>
                </a:lnSpc>
              </a:pPr>
              <a:endParaRPr sz="1000" dirty="0">
                <a:latin typeface="+mn-ea"/>
                <a:ea typeface="+mn-ea"/>
                <a:cs typeface="方正仿宋_GB2312" panose="02000000000000000000" charset="-122"/>
                <a:sym typeface="方正仿宋_GB2312" panose="02000000000000000000" charset="-122"/>
              </a:endParaRPr>
            </a:p>
            <a:p>
              <a:pPr algn="r" rtl="0" eaLnBrk="0">
                <a:lnSpc>
                  <a:spcPct val="109000"/>
                </a:lnSpc>
              </a:pPr>
              <a:endParaRPr sz="1000" dirty="0">
                <a:latin typeface="+mn-ea"/>
                <a:ea typeface="+mn-ea"/>
                <a:cs typeface="方正仿宋_GB2312" panose="02000000000000000000" charset="-122"/>
                <a:sym typeface="方正仿宋_GB2312" panose="02000000000000000000" charset="-122"/>
              </a:endParaRPr>
            </a:p>
            <a:p>
              <a:pPr algn="r" rtl="0" eaLnBrk="0">
                <a:lnSpc>
                  <a:spcPct val="110000"/>
                </a:lnSpc>
              </a:pPr>
              <a:endParaRPr sz="1000" dirty="0">
                <a:latin typeface="+mn-ea"/>
                <a:ea typeface="+mn-ea"/>
                <a:cs typeface="方正仿宋_GB2312" panose="02000000000000000000" charset="-122"/>
                <a:sym typeface="方正仿宋_GB2312" panose="02000000000000000000" charset="-122"/>
              </a:endParaRPr>
            </a:p>
            <a:p>
              <a:pPr algn="r" rtl="0" eaLnBrk="0">
                <a:lnSpc>
                  <a:spcPct val="104000"/>
                </a:lnSpc>
              </a:pPr>
              <a:r>
                <a:rPr sz="3900" b="1" kern="0" dirty="0">
                  <a:solidFill>
                    <a:srgbClr val="FF7F00">
                      <a:alpha val="100000"/>
                    </a:srgbClr>
                  </a:solidFill>
                  <a:latin typeface="+mn-ea"/>
                  <a:ea typeface="+mn-ea"/>
                  <a:cs typeface="方正仿宋_GB2312" panose="02000000000000000000" charset="-122"/>
                  <a:sym typeface="方正仿宋_GB2312" panose="02000000000000000000" charset="-122"/>
                </a:rPr>
                <a:t>皆可部署</a:t>
              </a:r>
              <a:endParaRPr sz="3900" b="1" kern="0" dirty="0">
                <a:solidFill>
                  <a:srgbClr val="FF7F00">
                    <a:alpha val="100000"/>
                  </a:srgbClr>
                </a:solidFill>
                <a:latin typeface="+mn-ea"/>
                <a:ea typeface="+mn-ea"/>
                <a:cs typeface="方正仿宋_GB2312" panose="02000000000000000000" charset="-122"/>
                <a:sym typeface="方正仿宋_GB2312" panose="02000000000000000000" charset="-122"/>
              </a:endParaRPr>
            </a:p>
          </p:txBody>
        </p:sp>
        <p:sp>
          <p:nvSpPr>
            <p:cNvPr id="240" name="textbox 240"/>
            <p:cNvSpPr/>
            <p:nvPr/>
          </p:nvSpPr>
          <p:spPr>
            <a:xfrm>
              <a:off x="9823" y="5730"/>
              <a:ext cx="5618" cy="669"/>
            </a:xfrm>
            <a:prstGeom prst="rect">
              <a:avLst/>
            </a:prstGeom>
            <a:noFill/>
            <a:ln w="0" cap="flat">
              <a:noFill/>
              <a:prstDash val="solid"/>
              <a:miter lim="0"/>
            </a:ln>
          </p:spPr>
          <p:txBody>
            <a:bodyPr vert="horz" wrap="square" lIns="0" tIns="0" rIns="0" bIns="0"/>
            <a:p>
              <a:pPr algn="l" rtl="0" eaLnBrk="0">
                <a:lnSpc>
                  <a:spcPct val="84000"/>
                </a:lnSpc>
              </a:pPr>
              <a:endParaRPr sz="100" dirty="0">
                <a:latin typeface="+mn-ea"/>
                <a:ea typeface="+mn-ea"/>
                <a:cs typeface="Arial" panose="020B0604020202020204"/>
              </a:endParaRPr>
            </a:p>
            <a:p>
              <a:pPr marL="12700" algn="l" rtl="0" eaLnBrk="0">
                <a:lnSpc>
                  <a:spcPct val="97000"/>
                </a:lnSpc>
              </a:pPr>
              <a:r>
                <a:rPr sz="2700" b="1" kern="0" spc="70" dirty="0">
                  <a:solidFill>
                    <a:srgbClr val="FF7F00">
                      <a:alpha val="100000"/>
                    </a:srgbClr>
                  </a:solidFill>
                  <a:latin typeface="+mn-ea"/>
                  <a:ea typeface="+mn-ea"/>
                  <a:cs typeface="黑体" panose="02010609060101010101" charset="-122"/>
                </a:rPr>
                <a:t>全流程标准化解决方案</a:t>
              </a:r>
              <a:endParaRPr sz="2700" dirty="0">
                <a:latin typeface="+mn-ea"/>
                <a:ea typeface="+mn-ea"/>
                <a:cs typeface="黑体" panose="02010609060101010101" charset="-122"/>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p:nvPr/>
        </p:nvSpPr>
        <p:spPr>
          <a:xfrm>
            <a:off x="125095" y="988695"/>
            <a:ext cx="586105" cy="5430520"/>
          </a:xfrm>
          <a:prstGeom prst="rect">
            <a:avLst/>
          </a:prstGeom>
          <a:noFill/>
          <a:ln w="0" cap="flat">
            <a:noFill/>
            <a:prstDash val="solid"/>
            <a:miter lim="0"/>
          </a:ln>
        </p:spPr>
        <p:txBody>
          <a:bodyPr vert="eaVert" wrap="square" lIns="0" tIns="0" rIns="0" bIns="0"/>
          <a:lstStyle/>
          <a:p>
            <a:pPr algn="dist" rtl="0" eaLnBrk="0">
              <a:lnSpc>
                <a:spcPct val="86000"/>
              </a:lnSpc>
            </a:pPr>
            <a:r>
              <a:rPr lang="zh-CN" altLang="en-US" sz="4400" kern="0" spc="160" dirty="0">
                <a:solidFill>
                  <a:srgbClr val="000000">
                    <a:alpha val="100000"/>
                  </a:srgbClr>
                </a:solidFill>
                <a:latin typeface="+mn-ea"/>
                <a:ea typeface="+mn-ea"/>
                <a:cs typeface="宋体" panose="02010600030101010101" pitchFamily="2" charset="-122"/>
              </a:rPr>
              <a:t>一带一路服务</a:t>
            </a:r>
            <a:r>
              <a:rPr lang="zh-CN" altLang="en-US" sz="4400" kern="0" spc="160" dirty="0">
                <a:solidFill>
                  <a:srgbClr val="000000">
                    <a:alpha val="100000"/>
                  </a:srgbClr>
                </a:solidFill>
                <a:latin typeface="+mn-ea"/>
                <a:ea typeface="+mn-ea"/>
                <a:cs typeface="宋体" panose="02010600030101010101" pitchFamily="2" charset="-122"/>
              </a:rPr>
              <a:t>世界</a:t>
            </a:r>
            <a:endParaRPr lang="zh-CN" altLang="en-US" sz="4400" kern="0" spc="160" dirty="0">
              <a:solidFill>
                <a:srgbClr val="000000">
                  <a:alpha val="100000"/>
                </a:srgbClr>
              </a:solidFill>
              <a:latin typeface="+mn-ea"/>
              <a:ea typeface="+mn-ea"/>
              <a:cs typeface="宋体" panose="02010600030101010101" pitchFamily="2" charset="-122"/>
            </a:endParaRPr>
          </a:p>
        </p:txBody>
      </p:sp>
      <p:grpSp>
        <p:nvGrpSpPr>
          <p:cNvPr id="10" name="组合 9"/>
          <p:cNvGrpSpPr/>
          <p:nvPr/>
        </p:nvGrpSpPr>
        <p:grpSpPr>
          <a:xfrm>
            <a:off x="1598295" y="1094740"/>
            <a:ext cx="10267315" cy="3974465"/>
            <a:chOff x="337" y="1677"/>
            <a:chExt cx="18118" cy="6528"/>
          </a:xfrm>
        </p:grpSpPr>
        <p:pic>
          <p:nvPicPr>
            <p:cNvPr id="11" name="图片 10" descr="6fd844b89e9535c5734ff7c3d4d7429"/>
            <p:cNvPicPr>
              <a:picLocks noChangeAspect="1"/>
            </p:cNvPicPr>
            <p:nvPr/>
          </p:nvPicPr>
          <p:blipFill>
            <a:blip r:embed="rId1"/>
            <a:srcRect t="24527" b="6110"/>
            <a:stretch>
              <a:fillRect/>
            </a:stretch>
          </p:blipFill>
          <p:spPr>
            <a:xfrm>
              <a:off x="337" y="1677"/>
              <a:ext cx="12112" cy="6528"/>
            </a:xfrm>
            <a:prstGeom prst="rect">
              <a:avLst/>
            </a:prstGeom>
          </p:spPr>
        </p:pic>
        <p:pic>
          <p:nvPicPr>
            <p:cNvPr id="12" name="图片 11" descr="60dc363c6626cf9872e03712728cdc5"/>
            <p:cNvPicPr>
              <a:picLocks noChangeAspect="1"/>
            </p:cNvPicPr>
            <p:nvPr/>
          </p:nvPicPr>
          <p:blipFill>
            <a:blip r:embed="rId2"/>
            <a:stretch>
              <a:fillRect/>
            </a:stretch>
          </p:blipFill>
          <p:spPr>
            <a:xfrm>
              <a:off x="12449" y="5437"/>
              <a:ext cx="6007" cy="2769"/>
            </a:xfrm>
            <a:prstGeom prst="rect">
              <a:avLst/>
            </a:prstGeom>
          </p:spPr>
        </p:pic>
        <p:pic>
          <p:nvPicPr>
            <p:cNvPr id="13" name="图片 12" descr="b7c46240dbb8b361bd8581885c0e55b"/>
            <p:cNvPicPr>
              <a:picLocks noChangeAspect="1"/>
            </p:cNvPicPr>
            <p:nvPr/>
          </p:nvPicPr>
          <p:blipFill>
            <a:blip r:embed="rId3"/>
            <a:srcRect l="18099" t="6794" r="26250" b="6094"/>
            <a:stretch>
              <a:fillRect/>
            </a:stretch>
          </p:blipFill>
          <p:spPr>
            <a:xfrm>
              <a:off x="12449" y="1677"/>
              <a:ext cx="6006" cy="3760"/>
            </a:xfrm>
            <a:prstGeom prst="rect">
              <a:avLst/>
            </a:prstGeom>
          </p:spPr>
        </p:pic>
      </p:grpSp>
      <p:sp>
        <p:nvSpPr>
          <p:cNvPr id="15" name="文本框 14"/>
          <p:cNvSpPr txBox="1"/>
          <p:nvPr/>
        </p:nvSpPr>
        <p:spPr>
          <a:xfrm>
            <a:off x="1649730" y="5419090"/>
            <a:ext cx="10415270" cy="618490"/>
          </a:xfrm>
          <a:prstGeom prst="rect">
            <a:avLst/>
          </a:prstGeom>
          <a:noFill/>
        </p:spPr>
        <p:txBody>
          <a:bodyPr wrap="square" rtlCol="0">
            <a:noAutofit/>
          </a:bodyPr>
          <a:p>
            <a:r>
              <a:rPr lang="en-US" altLang="zh-CN" b="1">
                <a:solidFill>
                  <a:schemeClr val="tx1">
                    <a:lumMod val="50000"/>
                    <a:lumOff val="50000"/>
                  </a:schemeClr>
                </a:solidFill>
                <a:latin typeface="+mn-ea"/>
                <a:ea typeface="+mn-ea"/>
                <a:cs typeface="+mn-ea"/>
              </a:rPr>
              <a:t>2025</a:t>
            </a:r>
            <a:r>
              <a:rPr lang="zh-CN" altLang="en-US" b="1">
                <a:solidFill>
                  <a:schemeClr val="tx1">
                    <a:lumMod val="50000"/>
                    <a:lumOff val="50000"/>
                  </a:schemeClr>
                </a:solidFill>
                <a:latin typeface="+mn-ea"/>
                <a:ea typeface="+mn-ea"/>
                <a:cs typeface="+mn-ea"/>
              </a:rPr>
              <a:t>年</a:t>
            </a:r>
            <a:r>
              <a:rPr lang="en-US" altLang="zh-CN" b="1">
                <a:solidFill>
                  <a:schemeClr val="tx1">
                    <a:lumMod val="50000"/>
                    <a:lumOff val="50000"/>
                  </a:schemeClr>
                </a:solidFill>
                <a:latin typeface="+mn-ea"/>
                <a:ea typeface="+mn-ea"/>
                <a:cs typeface="+mn-ea"/>
              </a:rPr>
              <a:t>4</a:t>
            </a:r>
            <a:r>
              <a:rPr lang="zh-CN" altLang="en-US" b="1">
                <a:solidFill>
                  <a:schemeClr val="tx1">
                    <a:lumMod val="50000"/>
                    <a:lumOff val="50000"/>
                  </a:schemeClr>
                </a:solidFill>
                <a:latin typeface="+mn-ea"/>
                <a:ea typeface="+mn-ea"/>
                <a:cs typeface="+mn-ea"/>
              </a:rPr>
              <a:t>月</a:t>
            </a:r>
            <a:r>
              <a:rPr lang="en-US" altLang="zh-CN" b="1">
                <a:solidFill>
                  <a:schemeClr val="tx1">
                    <a:lumMod val="50000"/>
                    <a:lumOff val="50000"/>
                  </a:schemeClr>
                </a:solidFill>
                <a:latin typeface="+mn-ea"/>
                <a:ea typeface="+mn-ea"/>
                <a:cs typeface="+mn-ea"/>
              </a:rPr>
              <a:t>24</a:t>
            </a:r>
            <a:r>
              <a:rPr lang="zh-CN" altLang="en-US" b="1">
                <a:solidFill>
                  <a:schemeClr val="tx1">
                    <a:lumMod val="50000"/>
                    <a:lumOff val="50000"/>
                  </a:schemeClr>
                </a:solidFill>
                <a:latin typeface="+mn-ea"/>
                <a:ea typeface="+mn-ea"/>
                <a:cs typeface="+mn-ea"/>
              </a:rPr>
              <a:t>日随商务部出访乌兹别克斯坦并出席两国之间的投资工作组第四次会议，同期与乌方考察并确定落地地块，让中国技术服务世界！</a:t>
            </a:r>
            <a:endParaRPr lang="zh-CN" altLang="en-US" b="1">
              <a:solidFill>
                <a:schemeClr val="tx1">
                  <a:lumMod val="50000"/>
                  <a:lumOff val="50000"/>
                </a:schemeClr>
              </a:solidFill>
              <a:latin typeface="+mn-ea"/>
              <a:ea typeface="+mn-ea"/>
              <a:cs typeface="+mn-ea"/>
            </a:endParaRPr>
          </a:p>
        </p:txBody>
      </p:sp>
      <p:sp>
        <p:nvSpPr>
          <p:cNvPr id="16" name="椭圆 15"/>
          <p:cNvSpPr/>
          <p:nvPr/>
        </p:nvSpPr>
        <p:spPr>
          <a:xfrm>
            <a:off x="4806315" y="2689860"/>
            <a:ext cx="351790" cy="4997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0" y="1196975"/>
            <a:ext cx="12192000" cy="5133975"/>
          </a:xfrm>
          <a:prstGeom prst="rect">
            <a:avLst/>
          </a:prstGeom>
        </p:spPr>
      </p:pic>
      <p:sp>
        <p:nvSpPr>
          <p:cNvPr id="7" name="标题 6"/>
          <p:cNvSpPr>
            <a:spLocks noGrp="1"/>
          </p:cNvSpPr>
          <p:nvPr>
            <p:ph type="title"/>
            <p:custDataLst>
              <p:tags r:id="rId2"/>
            </p:custDataLst>
          </p:nvPr>
        </p:nvSpPr>
        <p:spPr>
          <a:xfrm>
            <a:off x="623570" y="188595"/>
            <a:ext cx="10972800" cy="862965"/>
          </a:xfr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lvl="0" algn="ctr">
              <a:buClrTx/>
              <a:buSzTx/>
              <a:buFontTx/>
            </a:pPr>
            <a:r>
              <a:rPr lang="zh-CN" sz="2800" b="1">
                <a:solidFill>
                  <a:schemeClr val="tx1"/>
                </a:solidFill>
                <a:latin typeface="+mn-ea"/>
                <a:ea typeface="+mn-ea"/>
                <a:cs typeface="+mn-ea"/>
                <a:sym typeface="+mn-ea"/>
              </a:rPr>
              <a:t>应对全球危机</a:t>
            </a:r>
            <a:r>
              <a:rPr lang="en-US" altLang="zh-CN" sz="2800" b="1">
                <a:solidFill>
                  <a:schemeClr val="tx1"/>
                </a:solidFill>
                <a:latin typeface="+mn-ea"/>
                <a:ea typeface="+mn-ea"/>
                <a:cs typeface="+mn-ea"/>
                <a:sym typeface="+mn-ea"/>
              </a:rPr>
              <a:t>--</a:t>
            </a:r>
            <a:r>
              <a:rPr lang="zh-CN" sz="2800" b="1">
                <a:solidFill>
                  <a:schemeClr val="tx1"/>
                </a:solidFill>
                <a:latin typeface="+mn-ea"/>
                <a:ea typeface="+mn-ea"/>
                <a:cs typeface="+mn-ea"/>
                <a:sym typeface="+mn-ea"/>
              </a:rPr>
              <a:t>陆基海水鱼菜共生系统</a:t>
            </a:r>
            <a:endParaRPr lang="zh-CN" sz="2800" b="1">
              <a:solidFill>
                <a:schemeClr val="tx1"/>
              </a:solidFill>
              <a:latin typeface="+mn-ea"/>
              <a:ea typeface="+mn-ea"/>
              <a:cs typeface="+mn-ea"/>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custDataLst>
              <p:tags r:id="rId1"/>
            </p:custDataLst>
          </p:nvPr>
        </p:nvSpPr>
        <p:spPr>
          <a:xfrm>
            <a:off x="623570" y="188595"/>
            <a:ext cx="10972800" cy="862965"/>
          </a:xfr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lvl="0" algn="ctr">
              <a:buClrTx/>
              <a:buSzTx/>
              <a:buFontTx/>
            </a:pPr>
            <a:r>
              <a:rPr lang="zh-CN" sz="2800" b="1">
                <a:solidFill>
                  <a:schemeClr val="tx1"/>
                </a:solidFill>
                <a:latin typeface="+mn-ea"/>
                <a:ea typeface="+mn-ea"/>
                <a:cs typeface="+mn-ea"/>
                <a:sym typeface="+mn-ea"/>
              </a:rPr>
              <a:t>应对全球危机</a:t>
            </a:r>
            <a:r>
              <a:rPr lang="en-US" altLang="zh-CN" sz="2800" b="1">
                <a:solidFill>
                  <a:schemeClr val="tx1"/>
                </a:solidFill>
                <a:latin typeface="+mn-ea"/>
                <a:ea typeface="+mn-ea"/>
                <a:cs typeface="+mn-ea"/>
                <a:sym typeface="+mn-ea"/>
              </a:rPr>
              <a:t>--</a:t>
            </a:r>
            <a:r>
              <a:rPr lang="zh-CN" sz="2800" b="1">
                <a:solidFill>
                  <a:schemeClr val="tx1"/>
                </a:solidFill>
                <a:latin typeface="+mn-ea"/>
                <a:ea typeface="+mn-ea"/>
                <a:cs typeface="+mn-ea"/>
                <a:sym typeface="+mn-ea"/>
              </a:rPr>
              <a:t>陆基海水鱼菜共生系统</a:t>
            </a:r>
            <a:endParaRPr lang="zh-CN" sz="2800" b="1">
              <a:solidFill>
                <a:schemeClr val="tx1"/>
              </a:solidFill>
              <a:latin typeface="+mn-ea"/>
              <a:ea typeface="+mn-ea"/>
              <a:cs typeface="+mn-ea"/>
              <a:sym typeface="+mn-ea"/>
            </a:endParaRPr>
          </a:p>
        </p:txBody>
      </p:sp>
      <p:pic>
        <p:nvPicPr>
          <p:cNvPr id="5" name="图片 4"/>
          <p:cNvPicPr>
            <a:picLocks noChangeAspect="1"/>
          </p:cNvPicPr>
          <p:nvPr/>
        </p:nvPicPr>
        <p:blipFill>
          <a:blip r:embed="rId2"/>
          <a:stretch>
            <a:fillRect/>
          </a:stretch>
        </p:blipFill>
        <p:spPr>
          <a:xfrm>
            <a:off x="13970" y="908685"/>
            <a:ext cx="12163425" cy="5962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4465" y="6381750"/>
            <a:ext cx="11844020" cy="4762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54380" y="6399371"/>
            <a:ext cx="10142220" cy="3581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p>
            <a:pPr marL="0" marR="0" indent="0" algn="dist" defTabSz="825500" rtl="0" fontAlgn="auto" latinLnBrk="0" hangingPunct="0">
              <a:lnSpc>
                <a:spcPct val="100000"/>
              </a:lnSpc>
              <a:spcBef>
                <a:spcPts val="0"/>
              </a:spcBef>
              <a:spcAft>
                <a:spcPts val="0"/>
              </a:spcAft>
              <a:buClrTx/>
              <a:buSzTx/>
              <a:buFontTx/>
              <a:buNone/>
            </a:pPr>
            <a:r>
              <a:rPr kumimoji="0" lang="zh-CN" altLang="en-US" sz="2000" b="1" i="0" u="none" strike="noStrike" cap="all" spc="1080" normalizeH="0" baseline="0">
                <a:ln>
                  <a:noFill/>
                </a:ln>
                <a:solidFill>
                  <a:schemeClr val="bg1">
                    <a:lumMod val="95000"/>
                  </a:schemeClr>
                </a:solidFill>
                <a:effectLst/>
                <a:uFillTx/>
                <a:latin typeface="+mn-ea"/>
                <a:ea typeface="+mn-ea"/>
                <a:cs typeface="+mn-cs"/>
                <a:sym typeface="Helvetica"/>
              </a:rPr>
              <a:t>鱼菜共生的起源和演变</a:t>
            </a:r>
            <a:endParaRPr kumimoji="0" lang="zh-CN" altLang="en-US" sz="2000" b="1" i="0" u="none" strike="noStrike" cap="all" spc="1080" normalizeH="0" baseline="0">
              <a:ln>
                <a:noFill/>
              </a:ln>
              <a:solidFill>
                <a:schemeClr val="bg1">
                  <a:lumMod val="95000"/>
                </a:schemeClr>
              </a:solidFill>
              <a:effectLst/>
              <a:uFillTx/>
              <a:latin typeface="+mn-ea"/>
              <a:ea typeface="+mn-ea"/>
              <a:cs typeface="+mn-cs"/>
              <a:sym typeface="Helvetica"/>
            </a:endParaRPr>
          </a:p>
        </p:txBody>
      </p:sp>
      <p:sp>
        <p:nvSpPr>
          <p:cNvPr id="8" name="文本框 7"/>
          <p:cNvSpPr txBox="1"/>
          <p:nvPr/>
        </p:nvSpPr>
        <p:spPr>
          <a:xfrm>
            <a:off x="754380" y="4671537"/>
            <a:ext cx="5628005" cy="54292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3200" b="0" i="0" u="none" strike="noStrike" cap="all" spc="1080" normalizeH="0" baseline="0">
                <a:ln>
                  <a:noFill/>
                </a:ln>
                <a:solidFill>
                  <a:srgbClr val="FF0000"/>
                </a:solidFill>
                <a:effectLst/>
                <a:uFillTx/>
                <a:latin typeface="+mn-ea"/>
                <a:ea typeface="+mn-ea"/>
                <a:cs typeface="+mn-cs"/>
                <a:sym typeface="Helvetica"/>
              </a:rPr>
              <a:t>养鱼不换水种菜不施肥</a:t>
            </a:r>
            <a:endParaRPr kumimoji="0" lang="zh-CN" altLang="en-US" sz="3200" b="0" i="0" u="none" strike="noStrike" cap="all" spc="1080" normalizeH="0" baseline="0">
              <a:ln>
                <a:noFill/>
              </a:ln>
              <a:solidFill>
                <a:srgbClr val="FF0000"/>
              </a:solidFill>
              <a:effectLst/>
              <a:uFillTx/>
              <a:latin typeface="+mn-ea"/>
              <a:ea typeface="+mn-ea"/>
              <a:cs typeface="+mn-cs"/>
              <a:sym typeface="Helvetica"/>
            </a:endParaRPr>
          </a:p>
        </p:txBody>
      </p:sp>
      <p:sp>
        <p:nvSpPr>
          <p:cNvPr id="4" name="文本框 3"/>
          <p:cNvSpPr txBox="1"/>
          <p:nvPr/>
        </p:nvSpPr>
        <p:spPr>
          <a:xfrm>
            <a:off x="776605" y="3674587"/>
            <a:ext cx="5224780" cy="6045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1200" b="1" i="0" u="none" strike="noStrike" cap="all" spc="1080" normalizeH="0" baseline="0">
                <a:ln>
                  <a:noFill/>
                </a:ln>
                <a:solidFill>
                  <a:schemeClr val="bg1">
                    <a:lumMod val="10000"/>
                  </a:schemeClr>
                </a:solidFill>
                <a:effectLst/>
                <a:uFillTx/>
                <a:latin typeface="+mn-ea"/>
                <a:ea typeface="+mn-ea"/>
                <a:cs typeface="+mn-cs"/>
                <a:sym typeface="Helvetica"/>
              </a:rPr>
              <a:t>养鱼池排除含有鱼粪的水，经过微生物分解被植物吸收，干净的水重新回到鱼池，形成一个封闭的循环做到了：</a:t>
            </a:r>
            <a:endParaRPr kumimoji="0" lang="zh-CN" altLang="en-US" sz="1200" b="1" i="0" u="none" strike="noStrike" cap="all" spc="1080" normalizeH="0" baseline="0">
              <a:ln>
                <a:noFill/>
              </a:ln>
              <a:solidFill>
                <a:schemeClr val="bg1">
                  <a:lumMod val="10000"/>
                </a:schemeClr>
              </a:solidFill>
              <a:effectLst/>
              <a:uFillTx/>
              <a:latin typeface="+mn-ea"/>
              <a:ea typeface="+mn-ea"/>
              <a:cs typeface="+mn-cs"/>
              <a:sym typeface="Helvetica"/>
            </a:endParaRPr>
          </a:p>
        </p:txBody>
      </p:sp>
      <p:pic>
        <p:nvPicPr>
          <p:cNvPr id="9" name="图片 8" descr="鱼菜共生原理副本"/>
          <p:cNvPicPr>
            <a:picLocks noChangeAspect="1"/>
          </p:cNvPicPr>
          <p:nvPr>
            <p:custDataLst>
              <p:tags r:id="rId1"/>
            </p:custDataLst>
          </p:nvPr>
        </p:nvPicPr>
        <p:blipFill>
          <a:blip r:embed="rId2"/>
          <a:srcRect l="13729" t="13551" r="3049" b="22966"/>
          <a:stretch>
            <a:fillRect/>
          </a:stretch>
        </p:blipFill>
        <p:spPr>
          <a:xfrm>
            <a:off x="754380" y="1043305"/>
            <a:ext cx="4994910" cy="2492375"/>
          </a:xfrm>
          <a:prstGeom prst="rect">
            <a:avLst/>
          </a:prstGeom>
        </p:spPr>
      </p:pic>
      <p:grpSp>
        <p:nvGrpSpPr>
          <p:cNvPr id="35" name="组合 34"/>
          <p:cNvGrpSpPr/>
          <p:nvPr/>
        </p:nvGrpSpPr>
        <p:grpSpPr>
          <a:xfrm>
            <a:off x="6727825" y="1583055"/>
            <a:ext cx="5107098" cy="3441933"/>
            <a:chOff x="22653" y="4904"/>
            <a:chExt cx="14457" cy="8562"/>
          </a:xfrm>
        </p:grpSpPr>
        <p:grpSp>
          <p:nvGrpSpPr>
            <p:cNvPr id="14" name="组合 13"/>
            <p:cNvGrpSpPr/>
            <p:nvPr/>
          </p:nvGrpSpPr>
          <p:grpSpPr>
            <a:xfrm>
              <a:off x="22653" y="4904"/>
              <a:ext cx="1529" cy="1320"/>
              <a:chOff x="21958" y="2843"/>
              <a:chExt cx="2767" cy="2390"/>
            </a:xfrm>
          </p:grpSpPr>
          <p:sp>
            <p:nvSpPr>
              <p:cNvPr id="15" name="Shape 711"/>
              <p:cNvSpPr/>
              <p:nvPr/>
            </p:nvSpPr>
            <p:spPr>
              <a:xfrm>
                <a:off x="21958" y="2843"/>
                <a:ext cx="2767" cy="2390"/>
              </a:xfrm>
              <a:custGeom>
                <a:avLst/>
                <a:gdLst/>
                <a:ahLst/>
                <a:cxnLst>
                  <a:cxn ang="0">
                    <a:pos x="wd2" y="hd2"/>
                  </a:cxn>
                  <a:cxn ang="5400000">
                    <a:pos x="wd2" y="hd2"/>
                  </a:cxn>
                  <a:cxn ang="10800000">
                    <a:pos x="wd2" y="hd2"/>
                  </a:cxn>
                  <a:cxn ang="16200000">
                    <a:pos x="wd2" y="hd2"/>
                  </a:cxn>
                </a:cxnLst>
                <a:rect l="0" t="0" r="r" b="b"/>
                <a:pathLst>
                  <a:path w="21600" h="21600" extrusionOk="0">
                    <a:moveTo>
                      <a:pt x="18407" y="3131"/>
                    </a:moveTo>
                    <a:lnTo>
                      <a:pt x="21600" y="10803"/>
                    </a:lnTo>
                    <a:lnTo>
                      <a:pt x="18407" y="18441"/>
                    </a:lnTo>
                    <a:lnTo>
                      <a:pt x="10789" y="21600"/>
                    </a:lnTo>
                    <a:lnTo>
                      <a:pt x="3158" y="18441"/>
                    </a:lnTo>
                    <a:lnTo>
                      <a:pt x="0" y="10786"/>
                    </a:lnTo>
                    <a:lnTo>
                      <a:pt x="3158" y="3131"/>
                    </a:lnTo>
                    <a:lnTo>
                      <a:pt x="10783" y="0"/>
                    </a:lnTo>
                    <a:lnTo>
                      <a:pt x="18407" y="3131"/>
                    </a:lnTo>
                    <a:close/>
                  </a:path>
                </a:pathLst>
              </a:custGeom>
              <a:solidFill>
                <a:srgbClr val="00B050"/>
              </a:solidFill>
              <a:ln w="12700">
                <a:miter lim="400000"/>
              </a:ln>
            </p:spPr>
            <p:txBody>
              <a:bodyPr lIns="25400" tIns="25400" rIns="25400" bIns="25400" anchor="ctr"/>
              <a:p>
                <a:pPr>
                  <a:defRPr sz="3000" b="1" cap="none" spc="-90">
                    <a:solidFill>
                      <a:srgbClr val="FFFFFF"/>
                    </a:solidFill>
                  </a:defRPr>
                </a:pPr>
                <a:endParaRPr sz="1800">
                  <a:latin typeface="+mn-ea"/>
                  <a:ea typeface="+mn-ea"/>
                </a:endParaRPr>
              </a:p>
            </p:txBody>
          </p:sp>
          <p:sp>
            <p:nvSpPr>
              <p:cNvPr id="16" name="Shape 570"/>
              <p:cNvSpPr/>
              <p:nvPr/>
            </p:nvSpPr>
            <p:spPr>
              <a:xfrm>
                <a:off x="22904" y="3556"/>
                <a:ext cx="943" cy="94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FFFFFF"/>
              </a:solidFill>
              <a:ln w="12700">
                <a:miter lim="400000"/>
              </a:ln>
            </p:spPr>
            <p:txBody>
              <a:bodyPr lIns="19050" tIns="19050" rIns="19050" bIns="19050" anchor="ctr"/>
              <a:p>
                <a:pPr>
                  <a:defRPr sz="3000" b="1" cap="none" spc="-90">
                    <a:solidFill>
                      <a:srgbClr val="FFFFFF"/>
                    </a:solidFill>
                  </a:defRPr>
                </a:pPr>
                <a:endParaRPr sz="1800">
                  <a:latin typeface="+mn-ea"/>
                  <a:ea typeface="+mn-ea"/>
                </a:endParaRPr>
              </a:p>
            </p:txBody>
          </p:sp>
        </p:grpSp>
        <p:sp>
          <p:nvSpPr>
            <p:cNvPr id="712" name="Shape 712"/>
            <p:cNvSpPr/>
            <p:nvPr/>
          </p:nvSpPr>
          <p:spPr>
            <a:xfrm>
              <a:off x="24652" y="5220"/>
              <a:ext cx="8714" cy="689"/>
            </a:xfrm>
            <a:prstGeom prst="rect">
              <a:avLst/>
            </a:prstGeom>
            <a:ln w="12700">
              <a:miter lim="400000"/>
            </a:ln>
          </p:spPr>
          <p:txBody>
            <a:bodyPr wrap="square" lIns="0" tIns="0" rIns="0" bIns="0" anchor="ctr">
              <a:spAutoFit/>
            </a:bodyPr>
            <a:lstStyle>
              <a:lvl1pPr>
                <a:defRPr sz="2000" b="1" spc="100">
                  <a:solidFill>
                    <a:srgbClr val="24262C"/>
                  </a:solidFill>
                </a:defRPr>
              </a:lvl1pPr>
            </a:lstStyle>
            <a:p>
              <a:r>
                <a:rPr lang="zh-CN" altLang="en-US" sz="1800" dirty="0">
                  <a:solidFill>
                    <a:srgbClr val="0B1924"/>
                  </a:solidFill>
                  <a:latin typeface="+mn-ea"/>
                  <a:ea typeface="+mn-ea"/>
                </a:rPr>
                <a:t>起源于我国的桑基鱼塘</a:t>
              </a:r>
              <a:endParaRPr lang="zh-CN" altLang="en-US" sz="1800" dirty="0">
                <a:solidFill>
                  <a:srgbClr val="0B1924"/>
                </a:solidFill>
                <a:latin typeface="+mn-ea"/>
                <a:ea typeface="+mn-ea"/>
              </a:endParaRPr>
            </a:p>
          </p:txBody>
        </p:sp>
        <p:grpSp>
          <p:nvGrpSpPr>
            <p:cNvPr id="20" name="组合 19"/>
            <p:cNvGrpSpPr/>
            <p:nvPr/>
          </p:nvGrpSpPr>
          <p:grpSpPr>
            <a:xfrm>
              <a:off x="22666" y="7240"/>
              <a:ext cx="1516" cy="1320"/>
              <a:chOff x="21958" y="2843"/>
              <a:chExt cx="2743" cy="2390"/>
            </a:xfrm>
          </p:grpSpPr>
          <p:sp>
            <p:nvSpPr>
              <p:cNvPr id="21" name="Shape 711"/>
              <p:cNvSpPr/>
              <p:nvPr/>
            </p:nvSpPr>
            <p:spPr>
              <a:xfrm>
                <a:off x="21958" y="2843"/>
                <a:ext cx="2743" cy="2390"/>
              </a:xfrm>
              <a:custGeom>
                <a:avLst/>
                <a:gdLst/>
                <a:ahLst/>
                <a:cxnLst>
                  <a:cxn ang="0">
                    <a:pos x="wd2" y="hd2"/>
                  </a:cxn>
                  <a:cxn ang="5400000">
                    <a:pos x="wd2" y="hd2"/>
                  </a:cxn>
                  <a:cxn ang="10800000">
                    <a:pos x="wd2" y="hd2"/>
                  </a:cxn>
                  <a:cxn ang="16200000">
                    <a:pos x="wd2" y="hd2"/>
                  </a:cxn>
                </a:cxnLst>
                <a:rect l="0" t="0" r="r" b="b"/>
                <a:pathLst>
                  <a:path w="21600" h="21600" extrusionOk="0">
                    <a:moveTo>
                      <a:pt x="18407" y="3131"/>
                    </a:moveTo>
                    <a:lnTo>
                      <a:pt x="21600" y="10803"/>
                    </a:lnTo>
                    <a:lnTo>
                      <a:pt x="18407" y="18441"/>
                    </a:lnTo>
                    <a:lnTo>
                      <a:pt x="10789" y="21600"/>
                    </a:lnTo>
                    <a:lnTo>
                      <a:pt x="3158" y="18441"/>
                    </a:lnTo>
                    <a:lnTo>
                      <a:pt x="0" y="10786"/>
                    </a:lnTo>
                    <a:lnTo>
                      <a:pt x="3158" y="3131"/>
                    </a:lnTo>
                    <a:lnTo>
                      <a:pt x="10783" y="0"/>
                    </a:lnTo>
                    <a:lnTo>
                      <a:pt x="18407" y="3131"/>
                    </a:lnTo>
                    <a:close/>
                  </a:path>
                </a:pathLst>
              </a:custGeom>
              <a:solidFill>
                <a:srgbClr val="00B050"/>
              </a:solidFill>
              <a:ln w="12700">
                <a:miter lim="400000"/>
              </a:ln>
            </p:spPr>
            <p:txBody>
              <a:bodyPr lIns="25400" tIns="25400" rIns="25400" bIns="25400" anchor="ctr"/>
              <a:p>
                <a:pPr>
                  <a:defRPr sz="3000" b="1" cap="none" spc="-90">
                    <a:solidFill>
                      <a:srgbClr val="FFFFFF"/>
                    </a:solidFill>
                  </a:defRPr>
                </a:pPr>
                <a:endParaRPr sz="1800">
                  <a:latin typeface="+mn-ea"/>
                  <a:ea typeface="+mn-ea"/>
                </a:endParaRPr>
              </a:p>
            </p:txBody>
          </p:sp>
          <p:sp>
            <p:nvSpPr>
              <p:cNvPr id="22" name="Shape 570"/>
              <p:cNvSpPr/>
              <p:nvPr/>
            </p:nvSpPr>
            <p:spPr>
              <a:xfrm>
                <a:off x="22881" y="3556"/>
                <a:ext cx="943" cy="94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FFFFFF"/>
              </a:solidFill>
              <a:ln w="12700">
                <a:miter lim="400000"/>
              </a:ln>
            </p:spPr>
            <p:txBody>
              <a:bodyPr lIns="19050" tIns="19050" rIns="19050" bIns="19050" anchor="ctr"/>
              <a:p>
                <a:pPr>
                  <a:defRPr sz="3000" b="1" cap="none" spc="-90">
                    <a:solidFill>
                      <a:srgbClr val="FFFFFF"/>
                    </a:solidFill>
                  </a:defRPr>
                </a:pPr>
                <a:endParaRPr sz="1800">
                  <a:latin typeface="+mn-ea"/>
                  <a:ea typeface="+mn-ea"/>
                </a:endParaRPr>
              </a:p>
            </p:txBody>
          </p:sp>
        </p:grpSp>
        <p:sp>
          <p:nvSpPr>
            <p:cNvPr id="23" name="Shape 712"/>
            <p:cNvSpPr/>
            <p:nvPr/>
          </p:nvSpPr>
          <p:spPr>
            <a:xfrm>
              <a:off x="24787" y="7549"/>
              <a:ext cx="8714" cy="689"/>
            </a:xfrm>
            <a:prstGeom prst="rect">
              <a:avLst/>
            </a:prstGeom>
            <a:ln w="12700">
              <a:miter lim="400000"/>
            </a:ln>
          </p:spPr>
          <p:txBody>
            <a:bodyPr wrap="square" lIns="0" tIns="0" rIns="0" bIns="0" anchor="ctr">
              <a:spAutoFit/>
            </a:bodyPr>
            <a:lstStyle>
              <a:lvl1pPr>
                <a:defRPr sz="2000" b="1" spc="100">
                  <a:solidFill>
                    <a:srgbClr val="24262C"/>
                  </a:solidFill>
                </a:defRPr>
              </a:lvl1pPr>
            </a:lstStyle>
            <a:p>
              <a:pPr lvl="0" algn="l"/>
              <a:r>
                <a:rPr lang="zh-CN" altLang="en-US" sz="1800" dirty="0">
                  <a:solidFill>
                    <a:srgbClr val="0B1924"/>
                  </a:solidFill>
                  <a:latin typeface="+mn-ea"/>
                  <a:ea typeface="+mn-ea"/>
                  <a:cs typeface="+mn-ea"/>
                  <a:sym typeface="+mn-ea"/>
                </a:rPr>
                <a:t>距今2500多年历史</a:t>
              </a:r>
              <a:endParaRPr lang="zh-CN" altLang="en-US" sz="1800" dirty="0">
                <a:solidFill>
                  <a:srgbClr val="0B1924"/>
                </a:solidFill>
                <a:latin typeface="+mn-ea"/>
                <a:ea typeface="+mn-ea"/>
                <a:cs typeface="+mn-ea"/>
                <a:sym typeface="+mn-ea"/>
              </a:endParaRPr>
            </a:p>
          </p:txBody>
        </p:sp>
        <p:grpSp>
          <p:nvGrpSpPr>
            <p:cNvPr id="24" name="组合 23"/>
            <p:cNvGrpSpPr/>
            <p:nvPr/>
          </p:nvGrpSpPr>
          <p:grpSpPr>
            <a:xfrm>
              <a:off x="22678" y="9644"/>
              <a:ext cx="1504" cy="1320"/>
              <a:chOff x="21958" y="2843"/>
              <a:chExt cx="2722" cy="2390"/>
            </a:xfrm>
          </p:grpSpPr>
          <p:sp>
            <p:nvSpPr>
              <p:cNvPr id="25" name="Shape 711"/>
              <p:cNvSpPr/>
              <p:nvPr/>
            </p:nvSpPr>
            <p:spPr>
              <a:xfrm>
                <a:off x="21958" y="2843"/>
                <a:ext cx="2722" cy="2390"/>
              </a:xfrm>
              <a:custGeom>
                <a:avLst/>
                <a:gdLst/>
                <a:ahLst/>
                <a:cxnLst>
                  <a:cxn ang="0">
                    <a:pos x="wd2" y="hd2"/>
                  </a:cxn>
                  <a:cxn ang="5400000">
                    <a:pos x="wd2" y="hd2"/>
                  </a:cxn>
                  <a:cxn ang="10800000">
                    <a:pos x="wd2" y="hd2"/>
                  </a:cxn>
                  <a:cxn ang="16200000">
                    <a:pos x="wd2" y="hd2"/>
                  </a:cxn>
                </a:cxnLst>
                <a:rect l="0" t="0" r="r" b="b"/>
                <a:pathLst>
                  <a:path w="21600" h="21600" extrusionOk="0">
                    <a:moveTo>
                      <a:pt x="18407" y="3131"/>
                    </a:moveTo>
                    <a:lnTo>
                      <a:pt x="21600" y="10803"/>
                    </a:lnTo>
                    <a:lnTo>
                      <a:pt x="18407" y="18441"/>
                    </a:lnTo>
                    <a:lnTo>
                      <a:pt x="10789" y="21600"/>
                    </a:lnTo>
                    <a:lnTo>
                      <a:pt x="3158" y="18441"/>
                    </a:lnTo>
                    <a:lnTo>
                      <a:pt x="0" y="10786"/>
                    </a:lnTo>
                    <a:lnTo>
                      <a:pt x="3158" y="3131"/>
                    </a:lnTo>
                    <a:lnTo>
                      <a:pt x="10783" y="0"/>
                    </a:lnTo>
                    <a:lnTo>
                      <a:pt x="18407" y="3131"/>
                    </a:lnTo>
                    <a:close/>
                  </a:path>
                </a:pathLst>
              </a:custGeom>
              <a:solidFill>
                <a:srgbClr val="00B050"/>
              </a:solidFill>
              <a:ln w="12700">
                <a:miter lim="400000"/>
              </a:ln>
            </p:spPr>
            <p:txBody>
              <a:bodyPr lIns="25400" tIns="25400" rIns="25400" bIns="25400" anchor="ctr"/>
              <a:p>
                <a:pPr>
                  <a:defRPr sz="3000" b="1" cap="none" spc="-90">
                    <a:solidFill>
                      <a:srgbClr val="FFFFFF"/>
                    </a:solidFill>
                  </a:defRPr>
                </a:pPr>
                <a:endParaRPr sz="1800">
                  <a:latin typeface="+mn-ea"/>
                  <a:ea typeface="+mn-ea"/>
                </a:endParaRPr>
              </a:p>
            </p:txBody>
          </p:sp>
          <p:sp>
            <p:nvSpPr>
              <p:cNvPr id="26" name="Shape 570"/>
              <p:cNvSpPr/>
              <p:nvPr/>
            </p:nvSpPr>
            <p:spPr>
              <a:xfrm>
                <a:off x="22860" y="3729"/>
                <a:ext cx="943" cy="94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FFFFFF"/>
              </a:solidFill>
              <a:ln w="12700">
                <a:miter lim="400000"/>
              </a:ln>
            </p:spPr>
            <p:txBody>
              <a:bodyPr lIns="19050" tIns="19050" rIns="19050" bIns="19050" anchor="ctr"/>
              <a:p>
                <a:pPr>
                  <a:defRPr sz="3000" b="1" cap="none" spc="-90">
                    <a:solidFill>
                      <a:srgbClr val="FFFFFF"/>
                    </a:solidFill>
                  </a:defRPr>
                </a:pPr>
                <a:endParaRPr sz="1800">
                  <a:latin typeface="+mn-ea"/>
                  <a:ea typeface="+mn-ea"/>
                </a:endParaRPr>
              </a:p>
            </p:txBody>
          </p:sp>
        </p:grpSp>
        <p:sp>
          <p:nvSpPr>
            <p:cNvPr id="27" name="Shape 712"/>
            <p:cNvSpPr/>
            <p:nvPr/>
          </p:nvSpPr>
          <p:spPr>
            <a:xfrm>
              <a:off x="24652" y="9941"/>
              <a:ext cx="10697" cy="689"/>
            </a:xfrm>
            <a:prstGeom prst="rect">
              <a:avLst/>
            </a:prstGeom>
            <a:ln w="12700">
              <a:miter lim="400000"/>
            </a:ln>
          </p:spPr>
          <p:txBody>
            <a:bodyPr wrap="square" lIns="0" tIns="0" rIns="0" bIns="0" anchor="ctr">
              <a:spAutoFit/>
            </a:bodyPr>
            <a:lstStyle>
              <a:lvl1pPr>
                <a:defRPr sz="2000" b="1" spc="100">
                  <a:solidFill>
                    <a:srgbClr val="24262C"/>
                  </a:solidFill>
                </a:defRPr>
              </a:lvl1pPr>
            </a:lstStyle>
            <a:p>
              <a:pPr lvl="0" algn="l"/>
              <a:r>
                <a:rPr lang="zh-CN" altLang="en-US" sz="1800" dirty="0">
                  <a:solidFill>
                    <a:srgbClr val="0B1924"/>
                  </a:solidFill>
                  <a:latin typeface="+mn-ea"/>
                  <a:ea typeface="+mn-ea"/>
                  <a:cs typeface="+mn-ea"/>
                  <a:sym typeface="+mn-ea"/>
                </a:rPr>
                <a:t>1997年美国开发出大型系统雏形</a:t>
              </a:r>
              <a:endParaRPr lang="zh-CN" altLang="en-US" sz="1800" dirty="0">
                <a:solidFill>
                  <a:srgbClr val="0B1924"/>
                </a:solidFill>
                <a:latin typeface="+mn-ea"/>
                <a:ea typeface="+mn-ea"/>
                <a:cs typeface="+mn-ea"/>
                <a:sym typeface="+mn-ea"/>
              </a:endParaRPr>
            </a:p>
          </p:txBody>
        </p:sp>
        <p:grpSp>
          <p:nvGrpSpPr>
            <p:cNvPr id="28" name="组合 27"/>
            <p:cNvGrpSpPr/>
            <p:nvPr/>
          </p:nvGrpSpPr>
          <p:grpSpPr>
            <a:xfrm>
              <a:off x="22691" y="12131"/>
              <a:ext cx="1491" cy="1320"/>
              <a:chOff x="21958" y="2843"/>
              <a:chExt cx="2699" cy="2390"/>
            </a:xfrm>
          </p:grpSpPr>
          <p:sp>
            <p:nvSpPr>
              <p:cNvPr id="29" name="Shape 711"/>
              <p:cNvSpPr/>
              <p:nvPr/>
            </p:nvSpPr>
            <p:spPr>
              <a:xfrm>
                <a:off x="21958" y="2843"/>
                <a:ext cx="2699" cy="2390"/>
              </a:xfrm>
              <a:custGeom>
                <a:avLst/>
                <a:gdLst/>
                <a:ahLst/>
                <a:cxnLst>
                  <a:cxn ang="0">
                    <a:pos x="wd2" y="hd2"/>
                  </a:cxn>
                  <a:cxn ang="5400000">
                    <a:pos x="wd2" y="hd2"/>
                  </a:cxn>
                  <a:cxn ang="10800000">
                    <a:pos x="wd2" y="hd2"/>
                  </a:cxn>
                  <a:cxn ang="16200000">
                    <a:pos x="wd2" y="hd2"/>
                  </a:cxn>
                </a:cxnLst>
                <a:rect l="0" t="0" r="r" b="b"/>
                <a:pathLst>
                  <a:path w="21600" h="21600" extrusionOk="0">
                    <a:moveTo>
                      <a:pt x="18407" y="3131"/>
                    </a:moveTo>
                    <a:lnTo>
                      <a:pt x="21600" y="10803"/>
                    </a:lnTo>
                    <a:lnTo>
                      <a:pt x="18407" y="18441"/>
                    </a:lnTo>
                    <a:lnTo>
                      <a:pt x="10789" y="21600"/>
                    </a:lnTo>
                    <a:lnTo>
                      <a:pt x="3158" y="18441"/>
                    </a:lnTo>
                    <a:lnTo>
                      <a:pt x="0" y="10786"/>
                    </a:lnTo>
                    <a:lnTo>
                      <a:pt x="3158" y="3131"/>
                    </a:lnTo>
                    <a:lnTo>
                      <a:pt x="10783" y="0"/>
                    </a:lnTo>
                    <a:lnTo>
                      <a:pt x="18407" y="3131"/>
                    </a:lnTo>
                    <a:close/>
                  </a:path>
                </a:pathLst>
              </a:custGeom>
              <a:solidFill>
                <a:srgbClr val="00B050"/>
              </a:solidFill>
              <a:ln w="12700">
                <a:miter lim="400000"/>
              </a:ln>
            </p:spPr>
            <p:txBody>
              <a:bodyPr lIns="25400" tIns="25400" rIns="25400" bIns="25400" anchor="ctr"/>
              <a:p>
                <a:pPr>
                  <a:defRPr sz="3000" b="1" cap="none" spc="-90">
                    <a:solidFill>
                      <a:srgbClr val="FFFFFF"/>
                    </a:solidFill>
                  </a:defRPr>
                </a:pPr>
                <a:endParaRPr sz="1800">
                  <a:latin typeface="+mn-ea"/>
                  <a:ea typeface="+mn-ea"/>
                </a:endParaRPr>
              </a:p>
            </p:txBody>
          </p:sp>
          <p:sp>
            <p:nvSpPr>
              <p:cNvPr id="30" name="Shape 570"/>
              <p:cNvSpPr/>
              <p:nvPr/>
            </p:nvSpPr>
            <p:spPr>
              <a:xfrm>
                <a:off x="22800" y="3752"/>
                <a:ext cx="943" cy="94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FFFFFF"/>
              </a:solidFill>
              <a:ln w="12700">
                <a:miter lim="400000"/>
              </a:ln>
            </p:spPr>
            <p:txBody>
              <a:bodyPr lIns="19050" tIns="19050" rIns="19050" bIns="19050" anchor="ctr"/>
              <a:p>
                <a:pPr>
                  <a:defRPr sz="3000" b="1" cap="none" spc="-90">
                    <a:solidFill>
                      <a:srgbClr val="FFFFFF"/>
                    </a:solidFill>
                  </a:defRPr>
                </a:pPr>
                <a:endParaRPr sz="1800">
                  <a:latin typeface="+mn-ea"/>
                  <a:ea typeface="+mn-ea"/>
                </a:endParaRPr>
              </a:p>
            </p:txBody>
          </p:sp>
        </p:grpSp>
        <p:sp>
          <p:nvSpPr>
            <p:cNvPr id="31" name="Shape 712"/>
            <p:cNvSpPr/>
            <p:nvPr/>
          </p:nvSpPr>
          <p:spPr>
            <a:xfrm>
              <a:off x="24797" y="12089"/>
              <a:ext cx="12313" cy="1377"/>
            </a:xfrm>
            <a:prstGeom prst="rect">
              <a:avLst/>
            </a:prstGeom>
            <a:ln w="12700">
              <a:miter lim="400000"/>
            </a:ln>
          </p:spPr>
          <p:txBody>
            <a:bodyPr wrap="square" lIns="0" tIns="0" rIns="0" bIns="0" anchor="ctr">
              <a:spAutoFit/>
            </a:bodyPr>
            <a:lstStyle>
              <a:lvl1pPr>
                <a:defRPr sz="2000" b="1" spc="100">
                  <a:solidFill>
                    <a:srgbClr val="24262C"/>
                  </a:solidFill>
                </a:defRPr>
              </a:lvl1pPr>
            </a:lstStyle>
            <a:p>
              <a:pPr lvl="0" algn="l"/>
              <a:r>
                <a:rPr lang="zh-CN" altLang="en-US" sz="1800" dirty="0">
                  <a:solidFill>
                    <a:srgbClr val="0B1924"/>
                  </a:solidFill>
                  <a:latin typeface="+mn-ea"/>
                  <a:ea typeface="+mn-ea"/>
                  <a:cs typeface="+mn-ea"/>
                  <a:sym typeface="+mn-ea"/>
                </a:rPr>
                <a:t>国内目前能通过鱼菜共生方式生产有机认证蔬菜</a:t>
              </a:r>
              <a:r>
                <a:rPr lang="en-US" altLang="zh-CN" sz="1800" dirty="0">
                  <a:solidFill>
                    <a:srgbClr val="0B1924"/>
                  </a:solidFill>
                  <a:latin typeface="+mn-ea"/>
                  <a:ea typeface="+mn-ea"/>
                  <a:cs typeface="+mn-ea"/>
                  <a:sym typeface="+mn-ea"/>
                </a:rPr>
                <a:t>GAP</a:t>
              </a:r>
              <a:r>
                <a:rPr lang="zh-CN" altLang="en-US" sz="1800" dirty="0">
                  <a:solidFill>
                    <a:srgbClr val="0B1924"/>
                  </a:solidFill>
                  <a:latin typeface="+mn-ea"/>
                  <a:ea typeface="+mn-ea"/>
                  <a:cs typeface="+mn-ea"/>
                  <a:sym typeface="+mn-ea"/>
                </a:rPr>
                <a:t>认证鱼的只有农政齐民一家</a:t>
              </a:r>
              <a:endParaRPr lang="zh-CN" altLang="en-US" sz="1800" dirty="0">
                <a:solidFill>
                  <a:srgbClr val="0B1924"/>
                </a:solidFill>
                <a:latin typeface="+mn-ea"/>
                <a:ea typeface="+mn-ea"/>
                <a:cs typeface="+mn-ea"/>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rcRect b="37992"/>
          <a:stretch>
            <a:fillRect/>
          </a:stretch>
        </p:blipFill>
        <p:spPr>
          <a:xfrm>
            <a:off x="1631315" y="404495"/>
            <a:ext cx="9572625" cy="3744595"/>
          </a:xfrm>
          <a:prstGeom prst="rect">
            <a:avLst/>
          </a:prstGeom>
        </p:spPr>
      </p:pic>
      <p:sp>
        <p:nvSpPr>
          <p:cNvPr id="2" name="文本框 1"/>
          <p:cNvSpPr txBox="1"/>
          <p:nvPr/>
        </p:nvSpPr>
        <p:spPr>
          <a:xfrm>
            <a:off x="1991360" y="4368800"/>
            <a:ext cx="8276590" cy="706755"/>
          </a:xfrm>
          <a:prstGeom prst="rect">
            <a:avLst/>
          </a:prstGeom>
          <a:noFill/>
        </p:spPr>
        <p:txBody>
          <a:bodyPr wrap="square" rtlCol="0">
            <a:spAutoFit/>
          </a:bodyPr>
          <a:p>
            <a:pPr algn="dist"/>
            <a:r>
              <a:rPr lang="zh-CN" altLang="en-US" sz="4000" b="1">
                <a:solidFill>
                  <a:srgbClr val="00B050"/>
                </a:solidFill>
                <a:latin typeface="微软雅黑" panose="020B0503020204020204" charset="-122"/>
                <a:ea typeface="微软雅黑" panose="020B0503020204020204" charset="-122"/>
              </a:rPr>
              <a:t>力虽小，仍愿为之！</a:t>
            </a:r>
            <a:endParaRPr lang="zh-CN" altLang="en-US" sz="4000" b="1">
              <a:solidFill>
                <a:srgbClr val="00B050"/>
              </a:solidFill>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9425" y="116840"/>
            <a:ext cx="11087100" cy="6235700"/>
          </a:xfrm>
          <a:prstGeom prst="rect">
            <a:avLst/>
          </a:prstGeom>
          <a:noFill/>
        </p:spPr>
        <p:txBody>
          <a:bodyPr wrap="square" rtlCol="0">
            <a:noAutofit/>
          </a:bodyPr>
          <a:p>
            <a:pPr algn="ctr">
              <a:lnSpc>
                <a:spcPct val="200000"/>
              </a:lnSpc>
            </a:pPr>
            <a:r>
              <a:rPr lang="zh-CN" altLang="en-US" sz="2400" b="1">
                <a:latin typeface="+mn-ea"/>
                <a:ea typeface="+mn-ea"/>
                <a:cs typeface="微软雅黑" panose="020B0503020204020204" charset="-122"/>
                <a:sym typeface="方正仿宋_GB2312" panose="02000000000000000000" charset="-122"/>
              </a:rPr>
              <a:t>比赛说明：</a:t>
            </a:r>
            <a:endParaRPr lang="zh-CN" altLang="en-US" sz="2000" b="1">
              <a:latin typeface="微软雅黑" panose="020B0503020204020204" charset="-122"/>
              <a:ea typeface="微软雅黑" panose="020B0503020204020204" charset="-122"/>
              <a:cs typeface="微软雅黑" panose="020B0503020204020204" charset="-122"/>
              <a:sym typeface="方正仿宋_GB2312" panose="02000000000000000000" charset="-122"/>
            </a:endParaRPr>
          </a:p>
          <a:p>
            <a:pPr marL="342900" indent="-342900" algn="l">
              <a:lnSpc>
                <a:spcPct val="200000"/>
              </a:lnSpc>
              <a:buFont typeface="Wingdings" panose="05000000000000000000" charset="0"/>
              <a:buChar char="Ø"/>
            </a:pPr>
            <a:r>
              <a:rPr lang="zh-CN" altLang="en-US" sz="2000">
                <a:latin typeface="+mn-ea"/>
                <a:ea typeface="+mn-ea"/>
                <a:cs typeface="+mn-ea"/>
                <a:sym typeface="方正仿宋_GB2312" panose="02000000000000000000" charset="-122"/>
              </a:rPr>
              <a:t>围绕农政齐民重构的鱼菜共生智慧工厂体系，其中水产养殖部分的淡水</a:t>
            </a:r>
            <a:r>
              <a:rPr lang="zh-CN" altLang="en-US" sz="2000" b="1">
                <a:latin typeface="+mn-ea"/>
                <a:ea typeface="+mn-ea"/>
                <a:cs typeface="+mn-ea"/>
                <a:sym typeface="方正仿宋_GB2312" panose="02000000000000000000" charset="-122"/>
              </a:rPr>
              <a:t>鱼</a:t>
            </a:r>
            <a:r>
              <a:rPr lang="zh-CN" altLang="en-US" sz="2000">
                <a:latin typeface="+mn-ea"/>
                <a:ea typeface="+mn-ea"/>
                <a:cs typeface="+mn-ea"/>
                <a:sym typeface="方正仿宋_GB2312" panose="02000000000000000000" charset="-122"/>
              </a:rPr>
              <a:t>，植物种植部分的</a:t>
            </a:r>
            <a:r>
              <a:rPr lang="zh-CN" altLang="en-US" sz="2000" b="1">
                <a:latin typeface="+mn-ea"/>
                <a:ea typeface="+mn-ea"/>
                <a:cs typeface="+mn-ea"/>
                <a:sym typeface="方正仿宋_GB2312" panose="02000000000000000000" charset="-122"/>
              </a:rPr>
              <a:t>蔬菜类</a:t>
            </a:r>
            <a:r>
              <a:rPr lang="zh-CN" altLang="en-US" sz="2000">
                <a:latin typeface="+mn-ea"/>
                <a:ea typeface="+mn-ea"/>
                <a:cs typeface="+mn-ea"/>
                <a:sym typeface="方正仿宋_GB2312" panose="02000000000000000000" charset="-122"/>
              </a:rPr>
              <a:t>，二者在本工厂共生体系的环境参数影响下，鱼类和菜类生病情况与环境情况在共生循环体系中</a:t>
            </a:r>
            <a:r>
              <a:rPr lang="zh-CN" altLang="en-US" sz="2000">
                <a:solidFill>
                  <a:schemeClr val="tx1"/>
                </a:solidFill>
                <a:latin typeface="+mn-ea"/>
                <a:ea typeface="+mn-ea"/>
                <a:cs typeface="+mn-ea"/>
                <a:sym typeface="方正仿宋_GB2312" panose="02000000000000000000" charset="-122"/>
              </a:rPr>
              <a:t>最佳的</a:t>
            </a:r>
            <a:r>
              <a:rPr lang="en-US" altLang="zh-CN" sz="2000">
                <a:solidFill>
                  <a:schemeClr val="tx1"/>
                </a:solidFill>
                <a:latin typeface="+mn-ea"/>
                <a:ea typeface="+mn-ea"/>
                <a:cs typeface="+mn-ea"/>
                <a:sym typeface="方正仿宋_GB2312" panose="02000000000000000000" charset="-122"/>
              </a:rPr>
              <a:t>AI</a:t>
            </a:r>
            <a:r>
              <a:rPr lang="zh-CN" altLang="en-US" sz="2000">
                <a:solidFill>
                  <a:schemeClr val="tx1"/>
                </a:solidFill>
                <a:latin typeface="+mn-ea"/>
                <a:ea typeface="+mn-ea"/>
                <a:cs typeface="+mn-ea"/>
                <a:sym typeface="方正仿宋_GB2312" panose="02000000000000000000" charset="-122"/>
              </a:rPr>
              <a:t>算法匹配模型</a:t>
            </a:r>
            <a:r>
              <a:rPr lang="zh-CN" altLang="en-US" sz="2000">
                <a:latin typeface="+mn-ea"/>
                <a:ea typeface="+mn-ea"/>
                <a:cs typeface="+mn-ea"/>
                <a:sym typeface="方正仿宋_GB2312" panose="02000000000000000000" charset="-122"/>
              </a:rPr>
              <a:t>（算法模型主要涉及鱼和菜生病情况、产量密度、损耗、环境影响、疾病管控、阶段状况预测等核心要点，参赛队伍不局限于此，可创新发挥）；</a:t>
            </a:r>
            <a:endParaRPr lang="zh-CN" altLang="en-US" sz="2000">
              <a:latin typeface="+mn-ea"/>
              <a:ea typeface="+mn-ea"/>
              <a:cs typeface="+mn-ea"/>
              <a:sym typeface="方正仿宋_GB2312" panose="02000000000000000000" charset="-122"/>
            </a:endParaRPr>
          </a:p>
          <a:p>
            <a:pPr marL="342900" indent="-342900" algn="l">
              <a:lnSpc>
                <a:spcPct val="200000"/>
              </a:lnSpc>
              <a:buFont typeface="Wingdings" panose="05000000000000000000" charset="0"/>
              <a:buChar char="Ø"/>
            </a:pPr>
            <a:r>
              <a:rPr lang="zh-CN" altLang="en-US" sz="2000">
                <a:latin typeface="+mn-ea"/>
                <a:ea typeface="+mn-ea"/>
                <a:cs typeface="+mn-ea"/>
                <a:sym typeface="方正仿宋_GB2312" panose="02000000000000000000" charset="-122"/>
              </a:rPr>
              <a:t>面向全校本科生和研究生，</a:t>
            </a:r>
            <a:r>
              <a:rPr lang="zh-CN" altLang="en-US" sz="2000" b="1">
                <a:latin typeface="+mn-ea"/>
                <a:ea typeface="+mn-ea"/>
                <a:cs typeface="+mn-ea"/>
                <a:sym typeface="方正仿宋_GB2312" panose="02000000000000000000" charset="-122"/>
              </a:rPr>
              <a:t>鼓励水产、种植、算法等方向的本、硕及博学生积极参与</a:t>
            </a:r>
            <a:r>
              <a:rPr lang="zh-CN" altLang="en-US" sz="2000">
                <a:latin typeface="+mn-ea"/>
                <a:ea typeface="+mn-ea"/>
                <a:cs typeface="+mn-ea"/>
                <a:sym typeface="方正仿宋_GB2312" panose="02000000000000000000" charset="-122"/>
              </a:rPr>
              <a:t>。学生自愿组队，</a:t>
            </a:r>
            <a:r>
              <a:rPr lang="zh-CN" altLang="en-US" sz="2000" b="1">
                <a:latin typeface="+mn-ea"/>
                <a:ea typeface="+mn-ea"/>
                <a:cs typeface="+mn-ea"/>
                <a:sym typeface="方正仿宋_GB2312" panose="02000000000000000000" charset="-122"/>
              </a:rPr>
              <a:t>建议团队中有指导老师，除种、养等成员外，数学建模、算法、</a:t>
            </a:r>
            <a:r>
              <a:rPr lang="en-US" altLang="zh-CN" sz="2000" b="1">
                <a:latin typeface="+mn-ea"/>
                <a:ea typeface="+mn-ea"/>
                <a:cs typeface="+mn-ea"/>
                <a:sym typeface="方正仿宋_GB2312" panose="02000000000000000000" charset="-122"/>
              </a:rPr>
              <a:t>AI</a:t>
            </a:r>
            <a:r>
              <a:rPr lang="zh-CN" altLang="en-US" sz="2000" b="1">
                <a:latin typeface="+mn-ea"/>
                <a:ea typeface="+mn-ea"/>
                <a:cs typeface="+mn-ea"/>
                <a:sym typeface="方正仿宋_GB2312" panose="02000000000000000000" charset="-122"/>
              </a:rPr>
              <a:t>、经管等相关专业学生共同组合参与</a:t>
            </a:r>
            <a:r>
              <a:rPr lang="zh-CN" altLang="en-US" sz="2000">
                <a:latin typeface="+mn-ea"/>
                <a:ea typeface="+mn-ea"/>
                <a:cs typeface="+mn-ea"/>
                <a:sym typeface="方正仿宋_GB2312" panose="02000000000000000000" charset="-122"/>
              </a:rPr>
              <a:t>，每人只能参加一队，人数不超过</a:t>
            </a:r>
            <a:r>
              <a:rPr lang="en-US" sz="2000">
                <a:latin typeface="+mn-ea"/>
                <a:ea typeface="+mn-ea"/>
                <a:cs typeface="+mn-ea"/>
                <a:sym typeface="方正仿宋_GB2312" panose="02000000000000000000" charset="-122"/>
              </a:rPr>
              <a:t>4-6</a:t>
            </a:r>
            <a:r>
              <a:rPr lang="zh-CN" altLang="en-US" sz="2000">
                <a:latin typeface="+mn-ea"/>
                <a:ea typeface="+mn-ea"/>
                <a:cs typeface="+mn-ea"/>
                <a:sym typeface="方正仿宋_GB2312" panose="02000000000000000000" charset="-122"/>
              </a:rPr>
              <a:t>人即可；</a:t>
            </a:r>
            <a:endParaRPr lang="zh-CN" altLang="en-US" sz="2000">
              <a:latin typeface="+mn-ea"/>
              <a:ea typeface="+mn-ea"/>
              <a:cs typeface="+mn-ea"/>
              <a:sym typeface="方正仿宋_GB2312" panose="02000000000000000000"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9425" y="765175"/>
            <a:ext cx="11087100" cy="4343400"/>
          </a:xfrm>
          <a:prstGeom prst="rect">
            <a:avLst/>
          </a:prstGeom>
          <a:noFill/>
        </p:spPr>
        <p:txBody>
          <a:bodyPr wrap="square" rtlCol="0">
            <a:noAutofit/>
          </a:bodyPr>
          <a:p>
            <a:pPr marL="342900" indent="-342900">
              <a:lnSpc>
                <a:spcPct val="200000"/>
              </a:lnSpc>
              <a:buFont typeface="Wingdings" panose="05000000000000000000" charset="0"/>
              <a:buChar char="Ø"/>
            </a:pPr>
            <a:r>
              <a:rPr lang="zh-CN" altLang="en-US" sz="2000">
                <a:latin typeface="+mn-ea"/>
                <a:ea typeface="+mn-ea"/>
                <a:cs typeface="+mn-ea"/>
                <a:sym typeface="方正仿宋_GB2312" panose="02000000000000000000" charset="-122"/>
              </a:rPr>
              <a:t>比赛分为</a:t>
            </a:r>
            <a:r>
              <a:rPr lang="zh-CN" altLang="en-US" sz="2000" b="1">
                <a:latin typeface="+mn-ea"/>
                <a:ea typeface="+mn-ea"/>
                <a:cs typeface="+mn-ea"/>
                <a:sym typeface="方正仿宋_GB2312" panose="02000000000000000000" charset="-122"/>
              </a:rPr>
              <a:t>初赛、决赛</a:t>
            </a:r>
            <a:r>
              <a:rPr lang="zh-CN" altLang="en-US" sz="2000">
                <a:latin typeface="+mn-ea"/>
                <a:ea typeface="+mn-ea"/>
                <a:cs typeface="+mn-ea"/>
                <a:sym typeface="方正仿宋_GB2312" panose="02000000000000000000" charset="-122"/>
              </a:rPr>
              <a:t>两个阶段，</a:t>
            </a:r>
            <a:r>
              <a:rPr lang="zh-CN" altLang="en-US" sz="2000" b="1">
                <a:latin typeface="+mn-ea"/>
                <a:ea typeface="+mn-ea"/>
                <a:cs typeface="+mn-ea"/>
                <a:sym typeface="方正仿宋_GB2312" panose="02000000000000000000" charset="-122"/>
              </a:rPr>
              <a:t>初赛提交方案计划书及模型测试代码发至邮箱（线上测试AI模型运行效果）</a:t>
            </a:r>
            <a:r>
              <a:rPr lang="zh-CN" altLang="en-US" sz="2000">
                <a:latin typeface="+mn-ea"/>
                <a:ea typeface="+mn-ea"/>
                <a:cs typeface="+mn-ea"/>
                <a:sym typeface="方正仿宋_GB2312" panose="02000000000000000000" charset="-122"/>
              </a:rPr>
              <a:t>，公司提供基本资料和数据包；决赛提交完善上述计划书及模型代码，并确定</a:t>
            </a:r>
            <a:r>
              <a:rPr lang="zh-CN" altLang="en-US" sz="2000" b="1">
                <a:latin typeface="+mn-ea"/>
                <a:ea typeface="+mn-ea"/>
                <a:cs typeface="+mn-ea"/>
                <a:sym typeface="方正仿宋_GB2312" panose="02000000000000000000" charset="-122"/>
              </a:rPr>
              <a:t>现场进行新的测样数据包抽签和现场测试模型</a:t>
            </a:r>
            <a:r>
              <a:rPr lang="zh-CN" altLang="en-US" sz="2000">
                <a:latin typeface="+mn-ea"/>
                <a:ea typeface="+mn-ea"/>
                <a:cs typeface="+mn-ea"/>
                <a:sym typeface="方正仿宋_GB2312" panose="02000000000000000000" charset="-122"/>
              </a:rPr>
              <a:t>，进行模型汇报答辩；</a:t>
            </a:r>
            <a:endParaRPr lang="zh-CN" altLang="en-US" sz="2000">
              <a:latin typeface="+mn-ea"/>
              <a:ea typeface="+mn-ea"/>
              <a:cs typeface="+mn-ea"/>
              <a:sym typeface="方正仿宋_GB2312" panose="02000000000000000000" charset="-122"/>
            </a:endParaRPr>
          </a:p>
          <a:p>
            <a:pPr marL="342900" indent="-342900">
              <a:lnSpc>
                <a:spcPct val="200000"/>
              </a:lnSpc>
              <a:buFont typeface="Wingdings" panose="05000000000000000000" charset="0"/>
              <a:buChar char="Ø"/>
            </a:pPr>
            <a:r>
              <a:rPr lang="zh-CN" altLang="en-US" sz="2000">
                <a:latin typeface="+mn-ea"/>
                <a:ea typeface="+mn-ea"/>
                <a:cs typeface="+mn-ea"/>
                <a:sym typeface="方正仿宋_GB2312" panose="02000000000000000000" charset="-122"/>
              </a:rPr>
              <a:t>参赛的报告及算法模型可参照以下</a:t>
            </a:r>
            <a:r>
              <a:rPr lang="zh-CN" altLang="en-US" sz="2000" b="1">
                <a:latin typeface="+mn-ea"/>
                <a:ea typeface="+mn-ea"/>
                <a:cs typeface="+mn-ea"/>
                <a:sym typeface="方正仿宋_GB2312" panose="02000000000000000000" charset="-122"/>
              </a:rPr>
              <a:t>维度（不局限以下维度）进行创新</a:t>
            </a:r>
            <a:r>
              <a:rPr lang="zh-CN" altLang="en-US" sz="2000">
                <a:latin typeface="+mn-ea"/>
                <a:ea typeface="+mn-ea"/>
                <a:cs typeface="+mn-ea"/>
                <a:sym typeface="方正仿宋_GB2312" panose="02000000000000000000" charset="-122"/>
              </a:rPr>
              <a:t>：</a:t>
            </a:r>
            <a:endParaRPr lang="zh-CN" altLang="en-US" sz="2000">
              <a:latin typeface="+mn-ea"/>
              <a:ea typeface="+mn-ea"/>
              <a:cs typeface="+mn-ea"/>
              <a:sym typeface="方正仿宋_GB2312" panose="02000000000000000000" charset="-122"/>
            </a:endParaRPr>
          </a:p>
          <a:p>
            <a:pPr>
              <a:lnSpc>
                <a:spcPct val="200000"/>
              </a:lnSpc>
              <a:buFont typeface="Wingdings" panose="05000000000000000000" charset="0"/>
            </a:pPr>
            <a:r>
              <a:rPr lang="en-US" altLang="zh-CN" sz="2000">
                <a:latin typeface="+mn-ea"/>
                <a:ea typeface="+mn-ea"/>
                <a:cs typeface="+mn-ea"/>
                <a:sym typeface="方正仿宋_GB2312" panose="02000000000000000000" charset="-122"/>
              </a:rPr>
              <a:t>   A</a:t>
            </a:r>
            <a:r>
              <a:rPr lang="zh-CN" altLang="en-US" sz="2000">
                <a:latin typeface="+mn-ea"/>
                <a:ea typeface="+mn-ea"/>
                <a:cs typeface="+mn-ea"/>
                <a:sym typeface="方正仿宋_GB2312" panose="02000000000000000000" charset="-122"/>
              </a:rPr>
              <a:t>、</a:t>
            </a:r>
            <a:r>
              <a:rPr lang="en-US" altLang="zh-CN" sz="2000">
                <a:latin typeface="+mn-ea"/>
                <a:ea typeface="+mn-ea"/>
                <a:cs typeface="+mn-ea"/>
                <a:sym typeface="方正仿宋_GB2312" panose="02000000000000000000" charset="-122"/>
              </a:rPr>
              <a:t>AI</a:t>
            </a:r>
            <a:r>
              <a:rPr lang="zh-CN" altLang="en-US" sz="2000">
                <a:latin typeface="+mn-ea"/>
                <a:ea typeface="+mn-ea"/>
                <a:cs typeface="+mn-ea"/>
                <a:sym typeface="方正仿宋_GB2312" panose="02000000000000000000" charset="-122"/>
              </a:rPr>
              <a:t>算法与鱼菜共生智慧工厂的垂直场景匹配性；</a:t>
            </a:r>
            <a:r>
              <a:rPr lang="en-US" altLang="zh-CN" sz="2000">
                <a:latin typeface="+mn-ea"/>
                <a:ea typeface="+mn-ea"/>
                <a:cs typeface="+mn-ea"/>
                <a:sym typeface="方正仿宋_GB2312" panose="02000000000000000000" charset="-122"/>
              </a:rPr>
              <a:t>B</a:t>
            </a:r>
            <a:r>
              <a:rPr lang="zh-CN" altLang="en-US" sz="2000">
                <a:latin typeface="+mn-ea"/>
                <a:ea typeface="+mn-ea"/>
                <a:cs typeface="+mn-ea"/>
                <a:sym typeface="方正仿宋_GB2312" panose="02000000000000000000" charset="-122"/>
              </a:rPr>
              <a:t>、工厂实操落地性；</a:t>
            </a:r>
            <a:r>
              <a:rPr lang="en-US" altLang="zh-CN" sz="2000">
                <a:latin typeface="+mn-ea"/>
                <a:ea typeface="+mn-ea"/>
                <a:cs typeface="+mn-ea"/>
                <a:sym typeface="方正仿宋_GB2312" panose="02000000000000000000" charset="-122"/>
              </a:rPr>
              <a:t>C</a:t>
            </a:r>
            <a:r>
              <a:rPr lang="zh-CN" altLang="en-US" sz="2000">
                <a:latin typeface="+mn-ea"/>
                <a:ea typeface="+mn-ea"/>
                <a:cs typeface="+mn-ea"/>
                <a:sym typeface="方正仿宋_GB2312" panose="02000000000000000000" charset="-122"/>
              </a:rPr>
              <a:t>、新型生产方式的创新；</a:t>
            </a:r>
            <a:r>
              <a:rPr lang="en-US" altLang="zh-CN" sz="2000">
                <a:latin typeface="+mn-ea"/>
                <a:ea typeface="+mn-ea"/>
                <a:cs typeface="+mn-ea"/>
                <a:sym typeface="方正仿宋_GB2312" panose="02000000000000000000" charset="-122"/>
              </a:rPr>
              <a:t>D</a:t>
            </a:r>
            <a:r>
              <a:rPr lang="zh-CN" altLang="en-US" sz="2000">
                <a:latin typeface="+mn-ea"/>
                <a:ea typeface="+mn-ea"/>
                <a:cs typeface="+mn-ea"/>
                <a:sym typeface="方正仿宋_GB2312" panose="02000000000000000000" charset="-122"/>
              </a:rPr>
              <a:t>、疾病控制角度；</a:t>
            </a:r>
            <a:r>
              <a:rPr lang="en-US" altLang="zh-CN" sz="2000">
                <a:latin typeface="+mn-ea"/>
                <a:ea typeface="+mn-ea"/>
                <a:cs typeface="+mn-ea"/>
                <a:sym typeface="方正仿宋_GB2312" panose="02000000000000000000" charset="-122"/>
              </a:rPr>
              <a:t>E</a:t>
            </a:r>
            <a:r>
              <a:rPr lang="zh-CN" altLang="en-US" sz="2000">
                <a:latin typeface="+mn-ea"/>
                <a:ea typeface="+mn-ea"/>
                <a:cs typeface="+mn-ea"/>
                <a:sym typeface="方正仿宋_GB2312" panose="02000000000000000000" charset="-122"/>
              </a:rPr>
              <a:t>、</a:t>
            </a:r>
            <a:r>
              <a:rPr lang="en-US" altLang="zh-CN" sz="2000">
                <a:latin typeface="+mn-ea"/>
                <a:ea typeface="+mn-ea"/>
                <a:cs typeface="+mn-ea"/>
                <a:sym typeface="方正仿宋_GB2312" panose="02000000000000000000" charset="-122"/>
              </a:rPr>
              <a:t>AI</a:t>
            </a:r>
            <a:r>
              <a:rPr lang="zh-CN" altLang="en-US" sz="2000">
                <a:latin typeface="+mn-ea"/>
                <a:ea typeface="+mn-ea"/>
                <a:cs typeface="+mn-ea"/>
                <a:sym typeface="方正仿宋_GB2312" panose="02000000000000000000" charset="-122"/>
              </a:rPr>
              <a:t>算法下发病损耗；</a:t>
            </a:r>
            <a:r>
              <a:rPr lang="en-US" altLang="zh-CN" sz="2000">
                <a:latin typeface="+mn-ea"/>
                <a:ea typeface="+mn-ea"/>
                <a:cs typeface="+mn-ea"/>
                <a:sym typeface="方正仿宋_GB2312" panose="02000000000000000000" charset="-122"/>
              </a:rPr>
              <a:t>F</a:t>
            </a:r>
            <a:r>
              <a:rPr lang="zh-CN" altLang="en-US" sz="2000">
                <a:latin typeface="+mn-ea"/>
                <a:ea typeface="+mn-ea"/>
                <a:cs typeface="+mn-ea"/>
                <a:sym typeface="方正仿宋_GB2312" panose="02000000000000000000" charset="-122"/>
              </a:rPr>
              <a:t>、</a:t>
            </a:r>
            <a:r>
              <a:rPr lang="en-US" altLang="zh-CN" sz="2000">
                <a:latin typeface="+mn-ea"/>
                <a:ea typeface="+mn-ea"/>
                <a:cs typeface="+mn-ea"/>
                <a:sym typeface="方正仿宋_GB2312" panose="02000000000000000000" charset="-122"/>
              </a:rPr>
              <a:t>AI</a:t>
            </a:r>
            <a:r>
              <a:rPr lang="zh-CN" altLang="en-US" sz="2000">
                <a:latin typeface="+mn-ea"/>
                <a:ea typeface="+mn-ea"/>
                <a:cs typeface="+mn-ea"/>
                <a:sym typeface="方正仿宋_GB2312" panose="02000000000000000000" charset="-122"/>
              </a:rPr>
              <a:t>算法下的蔬菜发病模型；</a:t>
            </a:r>
            <a:r>
              <a:rPr lang="en-US" altLang="zh-CN" sz="2000">
                <a:latin typeface="+mn-ea"/>
                <a:ea typeface="+mn-ea"/>
                <a:cs typeface="+mn-ea"/>
                <a:sym typeface="方正仿宋_GB2312" panose="02000000000000000000" charset="-122"/>
              </a:rPr>
              <a:t>G</a:t>
            </a:r>
            <a:r>
              <a:rPr lang="zh-CN" altLang="en-US" sz="2000">
                <a:latin typeface="+mn-ea"/>
                <a:ea typeface="+mn-ea"/>
                <a:cs typeface="+mn-ea"/>
                <a:sym typeface="方正仿宋_GB2312" panose="02000000000000000000" charset="-122"/>
              </a:rPr>
              <a:t>、算法给智慧工厂带来的解决方案能力；</a:t>
            </a:r>
            <a:r>
              <a:rPr lang="en-US" altLang="zh-CN" sz="2000">
                <a:latin typeface="+mn-ea"/>
                <a:ea typeface="+mn-ea"/>
                <a:cs typeface="+mn-ea"/>
                <a:sym typeface="方正仿宋_GB2312" panose="02000000000000000000" charset="-122"/>
              </a:rPr>
              <a:t>H</a:t>
            </a:r>
            <a:r>
              <a:rPr lang="zh-CN" altLang="en-US" sz="2000">
                <a:latin typeface="+mn-ea"/>
                <a:ea typeface="+mn-ea"/>
                <a:cs typeface="+mn-ea"/>
                <a:sym typeface="方正仿宋_GB2312" panose="02000000000000000000" charset="-122"/>
              </a:rPr>
              <a:t>、水产、种植及环境三大体系的疾病控制算法组合。</a:t>
            </a:r>
            <a:endParaRPr lang="zh-CN" altLang="en-US" sz="2000">
              <a:latin typeface="+mn-ea"/>
              <a:ea typeface="+mn-ea"/>
              <a:cs typeface="+mn-ea"/>
              <a:sym typeface="方正仿宋_GB2312" panose="02000000000000000000"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79425" y="548640"/>
            <a:ext cx="11087100" cy="4461510"/>
          </a:xfrm>
          <a:prstGeom prst="rect">
            <a:avLst/>
          </a:prstGeom>
          <a:noFill/>
        </p:spPr>
        <p:txBody>
          <a:bodyPr wrap="square" rtlCol="0">
            <a:noAutofit/>
          </a:bodyPr>
          <a:p>
            <a:pPr marL="342900" indent="-342900">
              <a:lnSpc>
                <a:spcPct val="200000"/>
              </a:lnSpc>
              <a:buFont typeface="Wingdings" panose="05000000000000000000" charset="0"/>
              <a:buChar char="Ø"/>
            </a:pPr>
            <a:r>
              <a:rPr lang="zh-CN" altLang="en-US" sz="2000">
                <a:latin typeface="+mn-ea"/>
                <a:ea typeface="+mn-ea"/>
                <a:cs typeface="+mn-ea"/>
                <a:sym typeface="方正仿宋_GB2312" panose="02000000000000000000" charset="-122"/>
              </a:rPr>
              <a:t>参赛学生可通过多种渠道搜集信息、寻求帮助，包括接受老师的专业指导、寻求主办方的技术支持，同时</a:t>
            </a:r>
            <a:r>
              <a:rPr lang="zh-CN" altLang="en-US" sz="2000" b="1">
                <a:latin typeface="+mn-ea"/>
                <a:ea typeface="+mn-ea"/>
                <a:cs typeface="+mn-ea"/>
                <a:sym typeface="方正仿宋_GB2312" panose="02000000000000000000" charset="-122"/>
              </a:rPr>
              <a:t>公司发送相关基础数据的资料包，便于参赛队伍的模型搭建</a:t>
            </a:r>
            <a:r>
              <a:rPr lang="zh-CN" altLang="en-US" sz="2000">
                <a:latin typeface="+mn-ea"/>
                <a:ea typeface="+mn-ea"/>
                <a:cs typeface="+mn-ea"/>
                <a:sym typeface="方正仿宋_GB2312" panose="02000000000000000000" charset="-122"/>
              </a:rPr>
              <a:t>；为便于学生了解智慧工厂基本场景情况，资料包中附有基地现场视频和公司赛事负责人联系方式，参赛团队可做线上沟通；学生应是参赛方案的主要创意者，参赛作品应当是参赛者独立研究构思得到的结果；</a:t>
            </a:r>
            <a:endParaRPr lang="zh-CN" altLang="en-US" sz="2000">
              <a:latin typeface="+mn-ea"/>
              <a:ea typeface="+mn-ea"/>
              <a:cs typeface="+mn-ea"/>
              <a:sym typeface="方正仿宋_GB2312" panose="02000000000000000000" charset="-122"/>
            </a:endParaRPr>
          </a:p>
          <a:p>
            <a:pPr marL="342900" indent="-342900">
              <a:lnSpc>
                <a:spcPct val="200000"/>
              </a:lnSpc>
              <a:buFont typeface="Wingdings" panose="05000000000000000000" charset="0"/>
              <a:buChar char="Ø"/>
            </a:pPr>
            <a:r>
              <a:rPr lang="zh-CN" altLang="en-US" sz="2000">
                <a:latin typeface="+mn-ea"/>
                <a:ea typeface="+mn-ea"/>
                <a:cs typeface="+mn-ea"/>
                <a:sym typeface="方正仿宋_GB2312" panose="02000000000000000000" charset="-122"/>
              </a:rPr>
              <a:t>参赛团队的汇报计划书及模型测试代码，作品提交要求：</a:t>
            </a:r>
            <a:r>
              <a:rPr lang="en-US" altLang="zh-CN" sz="2000">
                <a:latin typeface="+mn-ea"/>
                <a:ea typeface="+mn-ea"/>
                <a:cs typeface="+mn-ea"/>
                <a:sym typeface="方正仿宋_GB2312" panose="02000000000000000000" charset="-122"/>
              </a:rPr>
              <a:t>1</a:t>
            </a:r>
            <a:r>
              <a:rPr lang="zh-CN" altLang="en-US" sz="2000">
                <a:latin typeface="+mn-ea"/>
                <a:ea typeface="+mn-ea"/>
                <a:cs typeface="+mn-ea"/>
                <a:sym typeface="方正仿宋_GB2312" panose="02000000000000000000" charset="-122"/>
              </a:rPr>
              <a:t>、内容含：汇报计划书和模型测试代码两份文件，须同时提交；</a:t>
            </a:r>
            <a:r>
              <a:rPr lang="en-US" altLang="zh-CN" sz="2000">
                <a:latin typeface="+mn-ea"/>
                <a:ea typeface="+mn-ea"/>
                <a:cs typeface="+mn-ea"/>
                <a:sym typeface="方正仿宋_GB2312" panose="02000000000000000000" charset="-122"/>
              </a:rPr>
              <a:t>2</a:t>
            </a:r>
            <a:r>
              <a:rPr lang="zh-CN" altLang="en-US" sz="2000">
                <a:latin typeface="+mn-ea"/>
                <a:ea typeface="+mn-ea"/>
                <a:cs typeface="+mn-ea"/>
                <a:sym typeface="方正仿宋_GB2312" panose="02000000000000000000" charset="-122"/>
              </a:rPr>
              <a:t>、文件规范命名为：华中农业大学</a:t>
            </a:r>
            <a:r>
              <a:rPr lang="en-US" altLang="zh-CN" sz="2000">
                <a:latin typeface="+mn-ea"/>
                <a:ea typeface="+mn-ea"/>
                <a:cs typeface="+mn-ea"/>
                <a:sym typeface="方正仿宋_GB2312" panose="02000000000000000000" charset="-122"/>
              </a:rPr>
              <a:t>+</a:t>
            </a:r>
            <a:r>
              <a:rPr lang="zh-CN" altLang="en-US" sz="2000">
                <a:latin typeface="+mn-ea"/>
                <a:ea typeface="+mn-ea"/>
                <a:cs typeface="+mn-ea"/>
                <a:sym typeface="方正仿宋_GB2312" panose="02000000000000000000" charset="-122"/>
              </a:rPr>
              <a:t>学院名</a:t>
            </a:r>
            <a:r>
              <a:rPr lang="en-US" altLang="zh-CN" sz="2000">
                <a:latin typeface="+mn-ea"/>
                <a:ea typeface="+mn-ea"/>
                <a:cs typeface="+mn-ea"/>
                <a:sym typeface="方正仿宋_GB2312" panose="02000000000000000000" charset="-122"/>
              </a:rPr>
              <a:t>+</a:t>
            </a:r>
            <a:r>
              <a:rPr lang="zh-CN" altLang="en-US" sz="2000">
                <a:latin typeface="+mn-ea"/>
                <a:ea typeface="+mn-ea"/>
                <a:cs typeface="+mn-ea"/>
                <a:sym typeface="方正仿宋_GB2312" panose="02000000000000000000" charset="-122"/>
              </a:rPr>
              <a:t>班级</a:t>
            </a:r>
            <a:r>
              <a:rPr lang="en-US" altLang="zh-CN" sz="2000">
                <a:latin typeface="+mn-ea"/>
                <a:ea typeface="+mn-ea"/>
                <a:cs typeface="+mn-ea"/>
                <a:sym typeface="方正仿宋_GB2312" panose="02000000000000000000" charset="-122"/>
              </a:rPr>
              <a:t>+</a:t>
            </a:r>
            <a:r>
              <a:rPr lang="zh-CN" altLang="en-US" sz="2000">
                <a:latin typeface="+mn-ea"/>
                <a:ea typeface="+mn-ea"/>
                <a:cs typeface="+mn-ea"/>
                <a:sym typeface="方正仿宋_GB2312" panose="02000000000000000000" charset="-122"/>
              </a:rPr>
              <a:t>姓名</a:t>
            </a:r>
            <a:r>
              <a:rPr lang="en-US" altLang="zh-CN" sz="2000">
                <a:latin typeface="+mn-ea"/>
                <a:ea typeface="+mn-ea"/>
                <a:cs typeface="+mn-ea"/>
                <a:sym typeface="方正仿宋_GB2312" panose="02000000000000000000" charset="-122"/>
              </a:rPr>
              <a:t>+</a:t>
            </a:r>
            <a:r>
              <a:rPr lang="zh-CN" altLang="en-US" sz="2000">
                <a:latin typeface="+mn-ea"/>
                <a:ea typeface="+mn-ea"/>
                <a:cs typeface="+mn-ea"/>
                <a:sym typeface="方正仿宋_GB2312" panose="02000000000000000000" charset="-122"/>
              </a:rPr>
              <a:t>（附件：汇报计划书</a:t>
            </a:r>
            <a:r>
              <a:rPr lang="en-US" altLang="zh-CN" sz="2000">
                <a:latin typeface="+mn-ea"/>
                <a:ea typeface="+mn-ea"/>
                <a:cs typeface="+mn-ea"/>
                <a:sym typeface="方正仿宋_GB2312" panose="02000000000000000000" charset="-122"/>
              </a:rPr>
              <a:t>/</a:t>
            </a:r>
            <a:r>
              <a:rPr lang="zh-CN" altLang="en-US" sz="2000">
                <a:latin typeface="+mn-ea"/>
                <a:ea typeface="+mn-ea"/>
                <a:cs typeface="+mn-ea"/>
                <a:sym typeface="方正仿宋_GB2312" panose="02000000000000000000" charset="-122"/>
              </a:rPr>
              <a:t>模型测试代码）；</a:t>
            </a:r>
            <a:r>
              <a:rPr lang="en-US" altLang="zh-CN" sz="2000">
                <a:latin typeface="+mn-ea"/>
                <a:ea typeface="+mn-ea"/>
                <a:cs typeface="+mn-ea"/>
                <a:sym typeface="方正仿宋_GB2312" panose="02000000000000000000" charset="-122"/>
              </a:rPr>
              <a:t>3</a:t>
            </a:r>
            <a:r>
              <a:rPr lang="zh-CN" altLang="en-US" sz="2000">
                <a:latin typeface="+mn-ea"/>
                <a:ea typeface="+mn-ea"/>
                <a:cs typeface="+mn-ea"/>
                <a:sym typeface="方正仿宋_GB2312" panose="02000000000000000000" charset="-122"/>
              </a:rPr>
              <a:t>、作品提交路径：发送至大赛指定邮箱（</a:t>
            </a:r>
            <a:r>
              <a:rPr lang="en-US" altLang="zh-CN" sz="2000">
                <a:latin typeface="+mn-ea"/>
                <a:ea typeface="+mn-ea"/>
                <a:cs typeface="+mn-ea"/>
                <a:sym typeface="方正仿宋_GB2312" panose="02000000000000000000" charset="-122"/>
              </a:rPr>
              <a:t>nzqmkj@163.com</a:t>
            </a:r>
            <a:r>
              <a:rPr lang="zh-CN" altLang="en-US" sz="2000">
                <a:latin typeface="+mn-ea"/>
                <a:ea typeface="+mn-ea"/>
                <a:cs typeface="+mn-ea"/>
                <a:sym typeface="方正仿宋_GB2312" panose="02000000000000000000" charset="-122"/>
              </a:rPr>
              <a:t>）。</a:t>
            </a:r>
            <a:endParaRPr lang="zh-CN" altLang="en-US" sz="2000">
              <a:latin typeface="+mn-ea"/>
              <a:ea typeface="+mn-ea"/>
              <a:cs typeface="+mn-ea"/>
              <a:sym typeface="方正仿宋_GB2312" panose="02000000000000000000" charset="-122"/>
            </a:endParaRPr>
          </a:p>
          <a:p>
            <a:pPr>
              <a:lnSpc>
                <a:spcPct val="200000"/>
              </a:lnSpc>
            </a:pPr>
            <a:endParaRPr lang="zh-CN" altLang="en-US" sz="2000">
              <a:latin typeface="+mn-ea"/>
              <a:ea typeface="+mn-ea"/>
              <a:cs typeface="+mn-ea"/>
              <a:sym typeface="方正仿宋_GB2312" panose="02000000000000000000"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9839960" y="1444625"/>
            <a:ext cx="2047240" cy="5352415"/>
          </a:xfrm>
          <a:prstGeom prst="rect">
            <a:avLst/>
          </a:prstGeom>
          <a:solidFill>
            <a:schemeClr val="bg1">
              <a:lumMod val="85000"/>
            </a:schemeClr>
          </a:solid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25400" tIns="25400" rIns="25400" bIns="25400" numCol="1" spcCol="38100" rtlCol="0" anchor="ctr" forceAA="0">
            <a:noAutofit/>
          </a:bodyPr>
          <a:p>
            <a:pPr marL="0" marR="0" indent="0" algn="dist" defTabSz="825500" rtl="0" fontAlgn="auto" latinLnBrk="0" hangingPunct="0">
              <a:lnSpc>
                <a:spcPct val="100000"/>
              </a:lnSpc>
              <a:spcBef>
                <a:spcPts val="0"/>
              </a:spcBef>
              <a:spcAft>
                <a:spcPts val="0"/>
              </a:spcAft>
              <a:buClrTx/>
              <a:buSzTx/>
              <a:buFontTx/>
              <a:buNone/>
            </a:pPr>
            <a:r>
              <a:rPr kumimoji="0" lang="zh-CN" altLang="en-US" sz="3600" b="0" i="0" u="none" strike="noStrike" cap="all" spc="1080" normalizeH="0" baseline="0">
                <a:ln>
                  <a:noFill/>
                </a:ln>
                <a:solidFill>
                  <a:srgbClr val="FF0000"/>
                </a:solidFill>
                <a:effectLst/>
                <a:uFillTx/>
                <a:latin typeface="+mn-ea"/>
                <a:ea typeface="+mn-ea"/>
                <a:cs typeface="+mn-ea"/>
                <a:sym typeface="Helvetica"/>
              </a:rPr>
              <a:t>用人工智能的力量创造一个</a:t>
            </a:r>
            <a:r>
              <a:rPr kumimoji="0" lang="en-US" altLang="zh-CN" sz="3600" b="0" i="0" u="none" strike="noStrike" cap="all" spc="1080" normalizeH="0" baseline="0">
                <a:ln>
                  <a:noFill/>
                </a:ln>
                <a:solidFill>
                  <a:srgbClr val="FF0000"/>
                </a:solidFill>
                <a:effectLst/>
                <a:uFillTx/>
                <a:latin typeface="+mn-ea"/>
                <a:ea typeface="+mn-ea"/>
                <a:cs typeface="+mn-ea"/>
                <a:sym typeface="Helvetica"/>
              </a:rPr>
              <a:t>0</a:t>
            </a:r>
            <a:r>
              <a:rPr kumimoji="0" lang="zh-CN" altLang="en-US" sz="3600" b="0" i="0" u="none" strike="noStrike" cap="all" spc="1080" normalizeH="0" baseline="0">
                <a:ln>
                  <a:noFill/>
                </a:ln>
                <a:solidFill>
                  <a:srgbClr val="FF0000"/>
                </a:solidFill>
                <a:effectLst/>
                <a:uFillTx/>
                <a:latin typeface="+mn-ea"/>
                <a:ea typeface="+mn-ea"/>
                <a:cs typeface="+mn-ea"/>
                <a:sym typeface="Helvetica"/>
              </a:rPr>
              <a:t>养殖尾水的生产系统</a:t>
            </a:r>
            <a:endParaRPr kumimoji="0" lang="zh-CN" altLang="en-US" sz="3600" b="0" i="0" u="none" strike="noStrike" cap="all" spc="1080" normalizeH="0" baseline="0">
              <a:ln>
                <a:noFill/>
              </a:ln>
              <a:solidFill>
                <a:srgbClr val="FF0000"/>
              </a:solidFill>
              <a:effectLst/>
              <a:uFillTx/>
              <a:latin typeface="+mn-ea"/>
              <a:ea typeface="+mn-ea"/>
              <a:cs typeface="+mn-ea"/>
              <a:sym typeface="Helvetica"/>
            </a:endParaRPr>
          </a:p>
        </p:txBody>
      </p:sp>
      <p:sp>
        <p:nvSpPr>
          <p:cNvPr id="5" name="文本框 4"/>
          <p:cNvSpPr txBox="1"/>
          <p:nvPr>
            <p:custDataLst>
              <p:tags r:id="rId2"/>
            </p:custDataLst>
          </p:nvPr>
        </p:nvSpPr>
        <p:spPr>
          <a:xfrm>
            <a:off x="203200" y="981075"/>
            <a:ext cx="11648440" cy="337185"/>
          </a:xfrm>
          <a:prstGeom prst="rect">
            <a:avLst/>
          </a:prstGeom>
          <a:noFill/>
        </p:spPr>
        <p:txBody>
          <a:bodyPr wrap="square" rtlCol="0">
            <a:spAutoFit/>
          </a:bodyPr>
          <a:p>
            <a:pPr algn="ctr"/>
            <a:r>
              <a:rPr lang="zh-CN" altLang="en-US" sz="1600" b="1">
                <a:solidFill>
                  <a:schemeClr val="tx1">
                    <a:lumMod val="50000"/>
                    <a:lumOff val="50000"/>
                  </a:schemeClr>
                </a:solidFill>
                <a:latin typeface="+mn-ea"/>
                <a:ea typeface="+mn-ea"/>
              </a:rPr>
              <a:t>以鱼菜共生技术为底层逻辑，以物联网及人工智能算法为支撑，在相对封闭的可控空间通过无排放、标准化的方式生产鱼菜产品。</a:t>
            </a:r>
            <a:endParaRPr lang="zh-CN" altLang="en-US" sz="1600" b="1">
              <a:solidFill>
                <a:schemeClr val="tx1">
                  <a:lumMod val="50000"/>
                  <a:lumOff val="50000"/>
                </a:schemeClr>
              </a:solidFill>
              <a:latin typeface="+mn-ea"/>
              <a:ea typeface="+mn-ea"/>
            </a:endParaRPr>
          </a:p>
        </p:txBody>
      </p:sp>
      <p:sp>
        <p:nvSpPr>
          <p:cNvPr id="7" name="标题 6"/>
          <p:cNvSpPr>
            <a:spLocks noGrp="1"/>
          </p:cNvSpPr>
          <p:nvPr>
            <p:ph type="title"/>
            <p:custDataLst>
              <p:tags r:id="rId3"/>
            </p:custDataLst>
          </p:nvPr>
        </p:nvSpPr>
        <p:spPr>
          <a:xfrm>
            <a:off x="1303655" y="260350"/>
            <a:ext cx="9069705" cy="633730"/>
          </a:xfrm>
        </p:spPr>
        <p:txBody>
          <a:bodyPr/>
          <a:p>
            <a:r>
              <a:rPr lang="zh-CN" sz="2800" b="1">
                <a:latin typeface="+mn-ea"/>
                <a:ea typeface="+mn-ea"/>
                <a:cs typeface="微软雅黑" panose="020B0503020204020204" charset="-122"/>
                <a:sym typeface="+mn-ea"/>
              </a:rPr>
              <a:t>啥是鱼菜共生智慧工厂</a:t>
            </a:r>
            <a:endParaRPr lang="zh-CN" sz="2800" b="1">
              <a:latin typeface="+mn-ea"/>
              <a:ea typeface="+mn-ea"/>
              <a:cs typeface="微软雅黑" panose="020B0503020204020204" charset="-122"/>
              <a:sym typeface="+mn-ea"/>
            </a:endParaRPr>
          </a:p>
        </p:txBody>
      </p:sp>
      <p:grpSp>
        <p:nvGrpSpPr>
          <p:cNvPr id="23" name="组合 22"/>
          <p:cNvGrpSpPr/>
          <p:nvPr/>
        </p:nvGrpSpPr>
        <p:grpSpPr>
          <a:xfrm>
            <a:off x="84455" y="1444625"/>
            <a:ext cx="9712960" cy="5337810"/>
            <a:chOff x="0" y="1626"/>
            <a:chExt cx="23811" cy="11905"/>
          </a:xfrm>
        </p:grpSpPr>
        <p:pic>
          <p:nvPicPr>
            <p:cNvPr id="2" name="图片 1" descr="鸟瞰1-修改副本"/>
            <p:cNvPicPr>
              <a:picLocks noChangeAspect="1"/>
            </p:cNvPicPr>
            <p:nvPr/>
          </p:nvPicPr>
          <p:blipFill>
            <a:blip r:embed="rId4"/>
            <a:stretch>
              <a:fillRect/>
            </a:stretch>
          </p:blipFill>
          <p:spPr>
            <a:xfrm>
              <a:off x="0" y="1626"/>
              <a:ext cx="23811" cy="11905"/>
            </a:xfrm>
            <a:prstGeom prst="rect">
              <a:avLst/>
            </a:prstGeom>
          </p:spPr>
        </p:pic>
        <p:sp>
          <p:nvSpPr>
            <p:cNvPr id="4" name="圆角矩形 3"/>
            <p:cNvSpPr/>
            <p:nvPr/>
          </p:nvSpPr>
          <p:spPr>
            <a:xfrm>
              <a:off x="16708" y="2425"/>
              <a:ext cx="1361" cy="434"/>
            </a:xfrm>
            <a:prstGeom prst="roundRect">
              <a:avLst/>
            </a:prstGeom>
            <a:solidFill>
              <a:schemeClr val="bg1">
                <a:alpha val="53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bg1"/>
                  </a:solidFill>
                  <a:sym typeface="+mn-ea"/>
                </a:rPr>
                <a:t>一期</a:t>
              </a:r>
              <a:endParaRPr lang="zh-CN" altLang="en-US" sz="1200" b="1">
                <a:solidFill>
                  <a:schemeClr val="bg1"/>
                </a:solidFill>
                <a:sym typeface="+mn-ea"/>
              </a:endParaRPr>
            </a:p>
          </p:txBody>
        </p:sp>
        <p:cxnSp>
          <p:nvCxnSpPr>
            <p:cNvPr id="8" name="肘形连接符 7"/>
            <p:cNvCxnSpPr>
              <a:endCxn id="4" idx="1"/>
            </p:cNvCxnSpPr>
            <p:nvPr/>
          </p:nvCxnSpPr>
          <p:spPr>
            <a:xfrm rot="16200000">
              <a:off x="15001" y="3559"/>
              <a:ext cx="2623" cy="789"/>
            </a:xfrm>
            <a:prstGeom prst="bentConnector2">
              <a:avLst/>
            </a:prstGeom>
            <a:ln>
              <a:solidFill>
                <a:schemeClr val="bg1"/>
              </a:solidFill>
              <a:prstDash val="sysDot"/>
              <a:headEnd type="oval"/>
              <a:tailEnd type="arrow"/>
            </a:ln>
          </p:spPr>
          <p:style>
            <a:lnRef idx="2">
              <a:schemeClr val="accent1"/>
            </a:lnRef>
            <a:fillRef idx="0">
              <a:srgbClr val="FFFFFF"/>
            </a:fillRef>
            <a:effectRef idx="0">
              <a:srgbClr val="FFFFFF"/>
            </a:effectRef>
            <a:fontRef idx="minor">
              <a:schemeClr val="tx1"/>
            </a:fontRef>
          </p:style>
        </p:cxnSp>
        <p:sp>
          <p:nvSpPr>
            <p:cNvPr id="6" name="圆角矩形 5"/>
            <p:cNvSpPr/>
            <p:nvPr/>
          </p:nvSpPr>
          <p:spPr>
            <a:xfrm>
              <a:off x="19174" y="7839"/>
              <a:ext cx="1796" cy="434"/>
            </a:xfrm>
            <a:prstGeom prst="roundRect">
              <a:avLst/>
            </a:prstGeom>
            <a:solidFill>
              <a:schemeClr val="bg1">
                <a:alpha val="53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bg1"/>
                  </a:solidFill>
                  <a:sym typeface="+mn-ea"/>
                </a:rPr>
                <a:t>主入口</a:t>
              </a:r>
              <a:endParaRPr lang="zh-CN" altLang="en-US" sz="1200" b="1">
                <a:solidFill>
                  <a:schemeClr val="bg1"/>
                </a:solidFill>
                <a:sym typeface="+mn-ea"/>
              </a:endParaRPr>
            </a:p>
          </p:txBody>
        </p:sp>
        <p:cxnSp>
          <p:nvCxnSpPr>
            <p:cNvPr id="9" name="肘形连接符 8"/>
            <p:cNvCxnSpPr>
              <a:endCxn id="6" idx="1"/>
            </p:cNvCxnSpPr>
            <p:nvPr/>
          </p:nvCxnSpPr>
          <p:spPr>
            <a:xfrm rot="5400000" flipV="1">
              <a:off x="17601" y="6483"/>
              <a:ext cx="2140" cy="1006"/>
            </a:xfrm>
            <a:prstGeom prst="bentConnector2">
              <a:avLst/>
            </a:prstGeom>
            <a:ln>
              <a:solidFill>
                <a:schemeClr val="bg1"/>
              </a:solidFill>
              <a:prstDash val="sysDot"/>
              <a:headEnd type="oval"/>
              <a:tailEnd type="arrow"/>
            </a:ln>
          </p:spPr>
          <p:style>
            <a:lnRef idx="2">
              <a:schemeClr val="accent1"/>
            </a:lnRef>
            <a:fillRef idx="0">
              <a:srgbClr val="FFFFFF"/>
            </a:fillRef>
            <a:effectRef idx="0">
              <a:srgbClr val="FFFFFF"/>
            </a:effectRef>
            <a:fontRef idx="minor">
              <a:schemeClr val="tx1"/>
            </a:fontRef>
          </p:style>
        </p:cxnSp>
        <p:sp>
          <p:nvSpPr>
            <p:cNvPr id="12" name="圆角矩形 11"/>
            <p:cNvSpPr/>
            <p:nvPr/>
          </p:nvSpPr>
          <p:spPr>
            <a:xfrm>
              <a:off x="19174" y="8944"/>
              <a:ext cx="2348" cy="474"/>
            </a:xfrm>
            <a:prstGeom prst="roundRect">
              <a:avLst/>
            </a:prstGeom>
            <a:solidFill>
              <a:schemeClr val="bg1">
                <a:alpha val="53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bg1"/>
                  </a:solidFill>
                  <a:sym typeface="+mn-ea"/>
                </a:rPr>
                <a:t>管理用房</a:t>
              </a:r>
              <a:r>
                <a:rPr lang="zh-CN" altLang="en-US" sz="1200" b="1">
                  <a:solidFill>
                    <a:schemeClr val="bg1"/>
                  </a:solidFill>
                  <a:sym typeface="+mn-ea"/>
                </a:rPr>
                <a:t>1</a:t>
              </a:r>
              <a:endParaRPr lang="zh-CN" altLang="en-US" sz="1200" b="1">
                <a:solidFill>
                  <a:schemeClr val="bg1"/>
                </a:solidFill>
                <a:sym typeface="+mn-ea"/>
              </a:endParaRPr>
            </a:p>
          </p:txBody>
        </p:sp>
        <p:cxnSp>
          <p:nvCxnSpPr>
            <p:cNvPr id="13" name="肘形连接符 12"/>
            <p:cNvCxnSpPr>
              <a:endCxn id="12" idx="1"/>
            </p:cNvCxnSpPr>
            <p:nvPr/>
          </p:nvCxnSpPr>
          <p:spPr>
            <a:xfrm rot="5400000" flipV="1">
              <a:off x="16585" y="6592"/>
              <a:ext cx="3304" cy="1874"/>
            </a:xfrm>
            <a:prstGeom prst="bentConnector2">
              <a:avLst/>
            </a:prstGeom>
            <a:ln>
              <a:solidFill>
                <a:schemeClr val="bg1"/>
              </a:solidFill>
              <a:prstDash val="sysDot"/>
              <a:headEnd type="oval"/>
              <a:tailEnd type="arrow"/>
            </a:ln>
          </p:spPr>
          <p:style>
            <a:lnRef idx="2">
              <a:schemeClr val="accent1"/>
            </a:lnRef>
            <a:fillRef idx="0">
              <a:srgbClr val="FFFFFF"/>
            </a:fillRef>
            <a:effectRef idx="0">
              <a:srgbClr val="FFFFFF"/>
            </a:effectRef>
            <a:fontRef idx="minor">
              <a:schemeClr val="tx1"/>
            </a:fontRef>
          </p:style>
        </p:cxnSp>
        <p:sp>
          <p:nvSpPr>
            <p:cNvPr id="14" name="圆角矩形 13"/>
            <p:cNvSpPr/>
            <p:nvPr/>
          </p:nvSpPr>
          <p:spPr>
            <a:xfrm>
              <a:off x="8778" y="3736"/>
              <a:ext cx="3478" cy="570"/>
            </a:xfrm>
            <a:prstGeom prst="roundRect">
              <a:avLst/>
            </a:prstGeom>
            <a:solidFill>
              <a:schemeClr val="bg1">
                <a:alpha val="53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200" b="1">
                  <a:solidFill>
                    <a:schemeClr val="bg1"/>
                  </a:solidFill>
                  <a:latin typeface="+mn-ea"/>
                </a:rPr>
                <a:t>生产温室（余同）</a:t>
              </a:r>
              <a:endParaRPr lang="zh-CN" altLang="en-US" sz="1200" b="1">
                <a:solidFill>
                  <a:schemeClr val="bg1"/>
                </a:solidFill>
                <a:latin typeface="+mn-ea"/>
              </a:endParaRPr>
            </a:p>
          </p:txBody>
        </p:sp>
        <p:cxnSp>
          <p:nvCxnSpPr>
            <p:cNvPr id="15" name="肘形连接符 14"/>
            <p:cNvCxnSpPr>
              <a:endCxn id="14" idx="1"/>
            </p:cNvCxnSpPr>
            <p:nvPr/>
          </p:nvCxnSpPr>
          <p:spPr>
            <a:xfrm rot="16200000">
              <a:off x="5927" y="6261"/>
              <a:ext cx="5090" cy="612"/>
            </a:xfrm>
            <a:prstGeom prst="bentConnector2">
              <a:avLst/>
            </a:prstGeom>
            <a:ln>
              <a:solidFill>
                <a:schemeClr val="bg1"/>
              </a:solidFill>
              <a:prstDash val="sysDot"/>
              <a:headEnd type="oval"/>
              <a:tailEnd type="arrow"/>
            </a:ln>
          </p:spPr>
          <p:style>
            <a:lnRef idx="2">
              <a:schemeClr val="accent1"/>
            </a:lnRef>
            <a:fillRef idx="0">
              <a:srgbClr val="FFFFFF"/>
            </a:fillRef>
            <a:effectRef idx="0">
              <a:srgbClr val="FFFFFF"/>
            </a:effectRef>
            <a:fontRef idx="minor">
              <a:schemeClr val="tx1"/>
            </a:fontRef>
          </p:style>
        </p:cxnSp>
        <p:sp>
          <p:nvSpPr>
            <p:cNvPr id="16" name="圆角矩形 15"/>
            <p:cNvSpPr/>
            <p:nvPr/>
          </p:nvSpPr>
          <p:spPr>
            <a:xfrm>
              <a:off x="10111" y="11686"/>
              <a:ext cx="2146" cy="576"/>
            </a:xfrm>
            <a:prstGeom prst="roundRect">
              <a:avLst/>
            </a:prstGeom>
            <a:solidFill>
              <a:schemeClr val="bg1">
                <a:alpha val="53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bg1"/>
                  </a:solidFill>
                  <a:sym typeface="+mn-ea"/>
                </a:rPr>
                <a:t>管理用房</a:t>
              </a:r>
              <a:endParaRPr lang="zh-CN" altLang="en-US" sz="1200" b="1">
                <a:solidFill>
                  <a:schemeClr val="bg1"/>
                </a:solidFill>
                <a:sym typeface="+mn-ea"/>
              </a:endParaRPr>
            </a:p>
          </p:txBody>
        </p:sp>
        <p:cxnSp>
          <p:nvCxnSpPr>
            <p:cNvPr id="17" name="肘形连接符 16"/>
            <p:cNvCxnSpPr>
              <a:endCxn id="16" idx="1"/>
            </p:cNvCxnSpPr>
            <p:nvPr/>
          </p:nvCxnSpPr>
          <p:spPr>
            <a:xfrm>
              <a:off x="7772" y="10446"/>
              <a:ext cx="2338" cy="1528"/>
            </a:xfrm>
            <a:prstGeom prst="bentConnector3">
              <a:avLst>
                <a:gd name="adj1" fmla="val 1967"/>
              </a:avLst>
            </a:prstGeom>
            <a:ln>
              <a:solidFill>
                <a:schemeClr val="bg1"/>
              </a:solidFill>
              <a:prstDash val="sysDot"/>
              <a:headEnd type="oval"/>
              <a:tailEnd type="arrow"/>
            </a:ln>
          </p:spPr>
          <p:style>
            <a:lnRef idx="2">
              <a:schemeClr val="accent1"/>
            </a:lnRef>
            <a:fillRef idx="0">
              <a:srgbClr val="FFFFFF"/>
            </a:fillRef>
            <a:effectRef idx="0">
              <a:srgbClr val="FFFFFF"/>
            </a:effectRef>
            <a:fontRef idx="minor">
              <a:schemeClr val="tx1"/>
            </a:fontRef>
          </p:style>
        </p:cxnSp>
        <p:sp>
          <p:nvSpPr>
            <p:cNvPr id="18" name="圆角矩形 17"/>
            <p:cNvSpPr/>
            <p:nvPr/>
          </p:nvSpPr>
          <p:spPr>
            <a:xfrm>
              <a:off x="13010" y="10660"/>
              <a:ext cx="2265" cy="485"/>
            </a:xfrm>
            <a:prstGeom prst="roundRect">
              <a:avLst/>
            </a:prstGeom>
            <a:solidFill>
              <a:schemeClr val="bg1">
                <a:alpha val="53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bg1"/>
                  </a:solidFill>
                  <a:sym typeface="+mn-ea"/>
                </a:rPr>
                <a:t>仓库库房</a:t>
              </a:r>
              <a:endParaRPr lang="zh-CN" altLang="en-US" sz="1200" b="1">
                <a:solidFill>
                  <a:schemeClr val="bg1"/>
                </a:solidFill>
                <a:sym typeface="+mn-ea"/>
              </a:endParaRPr>
            </a:p>
          </p:txBody>
        </p:sp>
        <p:cxnSp>
          <p:nvCxnSpPr>
            <p:cNvPr id="19" name="肘形连接符 18"/>
            <p:cNvCxnSpPr>
              <a:endCxn id="18" idx="1"/>
            </p:cNvCxnSpPr>
            <p:nvPr/>
          </p:nvCxnSpPr>
          <p:spPr>
            <a:xfrm>
              <a:off x="11007" y="9040"/>
              <a:ext cx="2003" cy="1863"/>
            </a:xfrm>
            <a:prstGeom prst="bentConnector3">
              <a:avLst>
                <a:gd name="adj1" fmla="val 1747"/>
              </a:avLst>
            </a:prstGeom>
            <a:ln>
              <a:solidFill>
                <a:schemeClr val="bg1"/>
              </a:solidFill>
              <a:prstDash val="sysDot"/>
              <a:headEnd type="oval"/>
              <a:tailEnd type="arrow"/>
            </a:ln>
          </p:spPr>
          <p:style>
            <a:lnRef idx="2">
              <a:schemeClr val="accent1"/>
            </a:lnRef>
            <a:fillRef idx="0">
              <a:srgbClr val="FFFFFF"/>
            </a:fillRef>
            <a:effectRef idx="0">
              <a:srgbClr val="FFFFFF"/>
            </a:effectRef>
            <a:fontRef idx="minor">
              <a:schemeClr val="tx1"/>
            </a:fontRef>
          </p:style>
        </p:cxnSp>
        <p:sp>
          <p:nvSpPr>
            <p:cNvPr id="20" name="圆角矩形 19"/>
            <p:cNvSpPr/>
            <p:nvPr/>
          </p:nvSpPr>
          <p:spPr>
            <a:xfrm>
              <a:off x="19174" y="9709"/>
              <a:ext cx="2348" cy="474"/>
            </a:xfrm>
            <a:prstGeom prst="roundRect">
              <a:avLst/>
            </a:prstGeom>
            <a:solidFill>
              <a:schemeClr val="bg1">
                <a:alpha val="53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b="1">
                  <a:solidFill>
                    <a:schemeClr val="bg1"/>
                  </a:solidFill>
                  <a:sym typeface="+mn-ea"/>
                </a:rPr>
                <a:t>研发中心</a:t>
              </a:r>
              <a:endParaRPr lang="zh-CN" altLang="en-US" sz="1200" b="1">
                <a:solidFill>
                  <a:schemeClr val="bg1"/>
                </a:solidFill>
                <a:sym typeface="+mn-ea"/>
              </a:endParaRPr>
            </a:p>
          </p:txBody>
        </p:sp>
        <p:cxnSp>
          <p:nvCxnSpPr>
            <p:cNvPr id="22" name="肘形连接符 21"/>
            <p:cNvCxnSpPr>
              <a:endCxn id="20" idx="1"/>
            </p:cNvCxnSpPr>
            <p:nvPr/>
          </p:nvCxnSpPr>
          <p:spPr>
            <a:xfrm rot="5400000" flipV="1">
              <a:off x="16143" y="6915"/>
              <a:ext cx="3694" cy="2367"/>
            </a:xfrm>
            <a:prstGeom prst="bentConnector2">
              <a:avLst/>
            </a:prstGeom>
            <a:ln>
              <a:solidFill>
                <a:schemeClr val="bg1"/>
              </a:solidFill>
              <a:prstDash val="sysDot"/>
              <a:headEnd type="oval"/>
              <a:tailEnd type="arrow"/>
            </a:ln>
          </p:spPr>
          <p:style>
            <a:lnRef idx="2">
              <a:schemeClr val="accent1"/>
            </a:lnRef>
            <a:fillRef idx="0">
              <a:srgbClr val="FFFFFF"/>
            </a:fillRef>
            <a:effectRef idx="0">
              <a:srgbClr val="FFFFFF"/>
            </a:effectRef>
            <a:fontRef idx="minor">
              <a:schemeClr val="tx1"/>
            </a:fontRef>
          </p:style>
        </p:cxnSp>
      </p:grpSp>
      <p:sp>
        <p:nvSpPr>
          <p:cNvPr id="24" name="圆角矩形 23"/>
          <p:cNvSpPr/>
          <p:nvPr/>
        </p:nvSpPr>
        <p:spPr>
          <a:xfrm>
            <a:off x="119380" y="1547495"/>
            <a:ext cx="2334895" cy="991870"/>
          </a:xfrm>
          <a:prstGeom prst="roundRect">
            <a:avLst/>
          </a:prstGeom>
          <a:solidFill>
            <a:schemeClr val="bg1">
              <a:alpha val="53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sz="1200" b="1">
                <a:solidFill>
                  <a:srgbClr val="FF0000"/>
                </a:solidFill>
                <a:latin typeface="+mn-ea"/>
                <a:cs typeface="+mn-ea"/>
              </a:rPr>
              <a:t>上海即将建设全球最大鱼菜共生智慧工厂；一期</a:t>
            </a:r>
            <a:r>
              <a:rPr lang="en-US" altLang="zh-CN" sz="1200" b="1">
                <a:solidFill>
                  <a:srgbClr val="FF0000"/>
                </a:solidFill>
                <a:latin typeface="+mn-ea"/>
                <a:cs typeface="+mn-ea"/>
              </a:rPr>
              <a:t>600</a:t>
            </a:r>
            <a:r>
              <a:rPr lang="zh-CN" altLang="en-US" sz="1200" b="1">
                <a:solidFill>
                  <a:srgbClr val="FF0000"/>
                </a:solidFill>
                <a:latin typeface="+mn-ea"/>
                <a:cs typeface="+mn-ea"/>
              </a:rPr>
              <a:t>多亩；二期</a:t>
            </a:r>
            <a:r>
              <a:rPr lang="en-US" altLang="zh-CN" sz="1200" b="1">
                <a:solidFill>
                  <a:srgbClr val="FF0000"/>
                </a:solidFill>
                <a:latin typeface="+mn-ea"/>
                <a:cs typeface="+mn-ea"/>
              </a:rPr>
              <a:t>2000</a:t>
            </a:r>
            <a:r>
              <a:rPr lang="zh-CN" altLang="en-US" sz="1200" b="1">
                <a:solidFill>
                  <a:srgbClr val="FF0000"/>
                </a:solidFill>
                <a:latin typeface="+mn-ea"/>
                <a:cs typeface="+mn-ea"/>
              </a:rPr>
              <a:t>亩；位于上海崇明横沙新洲岛；一期约</a:t>
            </a:r>
            <a:r>
              <a:rPr lang="en-US" altLang="zh-CN" sz="1200" b="1">
                <a:solidFill>
                  <a:srgbClr val="FF0000"/>
                </a:solidFill>
                <a:latin typeface="+mn-ea"/>
                <a:cs typeface="+mn-ea"/>
              </a:rPr>
              <a:t>350</a:t>
            </a:r>
            <a:r>
              <a:rPr lang="zh-CN" altLang="en-US" sz="1200" b="1">
                <a:solidFill>
                  <a:srgbClr val="FF0000"/>
                </a:solidFill>
                <a:latin typeface="+mn-ea"/>
                <a:cs typeface="+mn-ea"/>
              </a:rPr>
              <a:t>个模块；</a:t>
            </a:r>
            <a:endParaRPr lang="zh-CN" altLang="en-US" sz="1200" b="1">
              <a:solidFill>
                <a:srgbClr val="FF0000"/>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0" y="-27305"/>
            <a:ext cx="12209780" cy="68967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农政齐民鱼菜共生智慧工厂目前的技术指标</a:t>
            </a:r>
            <a:endParaRPr lang="zh-CN" altLang="en-US"/>
          </a:p>
        </p:txBody>
      </p:sp>
      <p:sp>
        <p:nvSpPr>
          <p:cNvPr id="3" name="内容占位符 2"/>
          <p:cNvSpPr>
            <a:spLocks noGrp="1"/>
          </p:cNvSpPr>
          <p:nvPr>
            <p:ph idx="1"/>
          </p:nvPr>
        </p:nvSpPr>
        <p:spPr>
          <a:xfrm>
            <a:off x="622935" y="1268730"/>
            <a:ext cx="10972800" cy="4525963"/>
          </a:xfrm>
        </p:spPr>
        <p:txBody>
          <a:bodyPr/>
          <a:p>
            <a:r>
              <a:rPr lang="en-US" altLang="zh-CN" sz="2400"/>
              <a:t>2</a:t>
            </a:r>
            <a:r>
              <a:rPr lang="zh-CN" altLang="en-US" sz="2400"/>
              <a:t>个</a:t>
            </a:r>
            <a:r>
              <a:rPr lang="en-US" altLang="zh-CN" sz="2400"/>
              <a:t>100</a:t>
            </a:r>
            <a:endParaRPr lang="en-US" altLang="zh-CN" sz="2400"/>
          </a:p>
          <a:p>
            <a:r>
              <a:rPr lang="zh-CN" altLang="en-US" sz="2400"/>
              <a:t>国抽全检为未检出</a:t>
            </a:r>
            <a:endParaRPr lang="zh-CN" altLang="en-US" sz="2400"/>
          </a:p>
          <a:p>
            <a:r>
              <a:rPr lang="zh-CN" altLang="en-US" sz="2400"/>
              <a:t>蔬菜获得有机认证</a:t>
            </a:r>
            <a:endParaRPr lang="zh-CN" altLang="en-US" sz="2400"/>
          </a:p>
          <a:p>
            <a:r>
              <a:rPr lang="zh-CN" altLang="en-US" sz="2400"/>
              <a:t>鱼获得欧标</a:t>
            </a:r>
            <a:r>
              <a:rPr lang="en-US" altLang="zh-CN" sz="2400"/>
              <a:t>GAP</a:t>
            </a:r>
            <a:r>
              <a:rPr lang="zh-CN" altLang="en-US" sz="2400"/>
              <a:t>认证</a:t>
            </a:r>
            <a:endParaRPr lang="zh-CN" altLang="en-US" sz="2400"/>
          </a:p>
          <a:p>
            <a:r>
              <a:rPr lang="zh-CN" altLang="en-US" sz="2400"/>
              <a:t>每模块每天采集数据</a:t>
            </a:r>
            <a:r>
              <a:rPr lang="en-US" altLang="zh-CN" sz="2400"/>
              <a:t>17000</a:t>
            </a:r>
            <a:r>
              <a:rPr lang="zh-CN" altLang="en-US" sz="2400"/>
              <a:t>多次，上传云端</a:t>
            </a:r>
            <a:r>
              <a:rPr lang="en-US" altLang="zh-CN" sz="2400"/>
              <a:t>5700</a:t>
            </a:r>
            <a:r>
              <a:rPr lang="zh-CN" altLang="en-US" sz="2400"/>
              <a:t>多次</a:t>
            </a:r>
            <a:endParaRPr lang="zh-CN" altLang="en-US" sz="2400"/>
          </a:p>
          <a:p>
            <a:r>
              <a:rPr lang="zh-CN" altLang="en-US" sz="2400"/>
              <a:t>回水口检测氨氮、亚盐均为</a:t>
            </a:r>
            <a:r>
              <a:rPr lang="en-US" altLang="zh-CN" sz="2400"/>
              <a:t>0</a:t>
            </a:r>
            <a:r>
              <a:rPr lang="zh-CN" altLang="en-US" sz="2400"/>
              <a:t>，养殖水体溶氧</a:t>
            </a:r>
            <a:r>
              <a:rPr lang="en-US" altLang="zh-CN" sz="2400"/>
              <a:t>8-15</a:t>
            </a:r>
            <a:r>
              <a:rPr lang="zh-CN" altLang="en-US" sz="2400"/>
              <a:t>，水体</a:t>
            </a:r>
            <a:r>
              <a:rPr lang="en-US" altLang="zh-CN" sz="2400"/>
              <a:t>EC</a:t>
            </a:r>
            <a:r>
              <a:rPr lang="zh-CN" altLang="en-US" sz="2400"/>
              <a:t>值</a:t>
            </a:r>
            <a:r>
              <a:rPr lang="en-US" altLang="zh-CN" sz="2400"/>
              <a:t>0.1-3.0</a:t>
            </a:r>
            <a:r>
              <a:rPr lang="zh-CN" altLang="en-US" sz="2400"/>
              <a:t>可调</a:t>
            </a:r>
            <a:endParaRPr lang="zh-CN" altLang="en-US" sz="2400"/>
          </a:p>
          <a:p>
            <a:r>
              <a:rPr lang="zh-CN" altLang="en-US" sz="2400"/>
              <a:t>水体交换峰值为</a:t>
            </a:r>
            <a:r>
              <a:rPr lang="en-US" altLang="zh-CN" sz="2400"/>
              <a:t>1.5</a:t>
            </a:r>
            <a:r>
              <a:rPr lang="zh-CN" altLang="en-US" sz="2400"/>
              <a:t>次</a:t>
            </a:r>
            <a:r>
              <a:rPr lang="en-US" altLang="zh-CN" sz="2400"/>
              <a:t>/h</a:t>
            </a:r>
            <a:r>
              <a:rPr lang="zh-CN" altLang="en-US" sz="2400"/>
              <a:t>，单模块养殖水体</a:t>
            </a:r>
            <a:r>
              <a:rPr lang="en-US" altLang="zh-CN" sz="2400"/>
              <a:t>50m³/</a:t>
            </a:r>
            <a:r>
              <a:rPr lang="zh-CN" altLang="en-US" sz="2400"/>
              <a:t>负载</a:t>
            </a:r>
            <a:r>
              <a:rPr lang="en-US" altLang="zh-CN" sz="2400"/>
              <a:t>5000</a:t>
            </a:r>
            <a:r>
              <a:rPr lang="zh-CN" altLang="en-US" sz="2400"/>
              <a:t>斤鱼，全模块常规能耗</a:t>
            </a:r>
            <a:r>
              <a:rPr lang="en-US" altLang="zh-CN" sz="2400"/>
              <a:t>1KW/</a:t>
            </a:r>
            <a:r>
              <a:rPr lang="zh-CN" altLang="en-US" sz="2400"/>
              <a:t>小时，全天能耗低于</a:t>
            </a:r>
            <a:r>
              <a:rPr lang="en-US" altLang="zh-CN" sz="2400"/>
              <a:t>24KW</a:t>
            </a:r>
            <a:endParaRPr lang="en-US" altLang="zh-CN" sz="2400"/>
          </a:p>
          <a:p>
            <a:r>
              <a:rPr lang="zh-CN" altLang="en-US" sz="2400"/>
              <a:t>最大承载停电时长</a:t>
            </a:r>
            <a:r>
              <a:rPr lang="en-US" altLang="zh-CN" sz="2400"/>
              <a:t>72h</a:t>
            </a:r>
            <a:endParaRPr lang="en-US" altLang="zh-CN" sz="2400"/>
          </a:p>
          <a:p>
            <a:endParaRPr lang="zh-CN" altLang="en-US" sz="2400"/>
          </a:p>
        </p:txBody>
      </p:sp>
      <p:pic>
        <p:nvPicPr>
          <p:cNvPr id="5" name="图片 4"/>
          <p:cNvPicPr>
            <a:picLocks noChangeAspect="1"/>
          </p:cNvPicPr>
          <p:nvPr/>
        </p:nvPicPr>
        <p:blipFill>
          <a:blip r:embed="rId1"/>
          <a:stretch>
            <a:fillRect/>
          </a:stretch>
        </p:blipFill>
        <p:spPr>
          <a:xfrm>
            <a:off x="0" y="-27305"/>
            <a:ext cx="12258675" cy="6885305"/>
          </a:xfrm>
          <a:prstGeom prst="rect">
            <a:avLst/>
          </a:prstGeom>
        </p:spPr>
      </p:pic>
      <p:grpSp>
        <p:nvGrpSpPr>
          <p:cNvPr id="14" name="组合 13"/>
          <p:cNvGrpSpPr/>
          <p:nvPr/>
        </p:nvGrpSpPr>
        <p:grpSpPr>
          <a:xfrm>
            <a:off x="0" y="4653280"/>
            <a:ext cx="12258675" cy="2358390"/>
            <a:chOff x="1" y="9256"/>
            <a:chExt cx="19305" cy="3714"/>
          </a:xfrm>
        </p:grpSpPr>
        <p:sp>
          <p:nvSpPr>
            <p:cNvPr id="6" name="矩形 5"/>
            <p:cNvSpPr/>
            <p:nvPr/>
          </p:nvSpPr>
          <p:spPr>
            <a:xfrm>
              <a:off x="1" y="9256"/>
              <a:ext cx="19305" cy="3714"/>
            </a:xfrm>
            <a:prstGeom prst="rect">
              <a:avLst/>
            </a:prstGeom>
            <a:solidFill>
              <a:srgbClr val="0B1026"/>
            </a:solidFill>
            <a:ln>
              <a:solidFill>
                <a:srgbClr val="0B1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13" y="9449"/>
              <a:ext cx="3684" cy="1452"/>
            </a:xfrm>
            <a:prstGeom prst="rect">
              <a:avLst/>
            </a:prstGeom>
            <a:noFill/>
          </p:spPr>
          <p:txBody>
            <a:bodyPr wrap="square" rtlCol="0">
              <a:spAutoFit/>
            </a:bodyPr>
            <a:p>
              <a:pPr algn="l"/>
              <a:r>
                <a:rPr lang="zh-CN" altLang="en-US">
                  <a:solidFill>
                    <a:srgbClr val="FFC000"/>
                  </a:solidFill>
                  <a:latin typeface="微软雅黑" panose="020B0503020204020204" charset="-122"/>
                  <a:ea typeface="微软雅黑" panose="020B0503020204020204" charset="-122"/>
                </a:rPr>
                <a:t>单模块每天</a:t>
              </a:r>
              <a:endParaRPr lang="zh-CN" altLang="en-US">
                <a:solidFill>
                  <a:srgbClr val="FFC000"/>
                </a:solidFill>
                <a:latin typeface="微软雅黑" panose="020B0503020204020204" charset="-122"/>
                <a:ea typeface="微软雅黑" panose="020B0503020204020204" charset="-122"/>
              </a:endParaRPr>
            </a:p>
            <a:p>
              <a:pPr algn="l"/>
              <a:r>
                <a:rPr lang="zh-CN" altLang="en-US">
                  <a:solidFill>
                    <a:srgbClr val="FFC000"/>
                  </a:solidFill>
                  <a:latin typeface="微软雅黑" panose="020B0503020204020204" charset="-122"/>
                  <a:ea typeface="微软雅黑" panose="020B0503020204020204" charset="-122"/>
                </a:rPr>
                <a:t>采集数据</a:t>
              </a:r>
              <a:r>
                <a:rPr lang="en-US" altLang="zh-CN">
                  <a:solidFill>
                    <a:srgbClr val="FFC000"/>
                  </a:solidFill>
                  <a:latin typeface="微软雅黑" panose="020B0503020204020204" charset="-122"/>
                  <a:ea typeface="微软雅黑" panose="020B0503020204020204" charset="-122"/>
                </a:rPr>
                <a:t>17000</a:t>
              </a:r>
              <a:r>
                <a:rPr lang="zh-CN" altLang="en-US">
                  <a:solidFill>
                    <a:srgbClr val="FFC000"/>
                  </a:solidFill>
                  <a:latin typeface="微软雅黑" panose="020B0503020204020204" charset="-122"/>
                  <a:ea typeface="微软雅黑" panose="020B0503020204020204" charset="-122"/>
                </a:rPr>
                <a:t>多次</a:t>
              </a:r>
              <a:endParaRPr lang="zh-CN" altLang="en-US">
                <a:solidFill>
                  <a:srgbClr val="FFC000"/>
                </a:solidFill>
                <a:latin typeface="微软雅黑" panose="020B0503020204020204" charset="-122"/>
                <a:ea typeface="微软雅黑" panose="020B0503020204020204" charset="-122"/>
              </a:endParaRPr>
            </a:p>
            <a:p>
              <a:pPr algn="l"/>
              <a:r>
                <a:rPr lang="zh-CN" altLang="en-US">
                  <a:solidFill>
                    <a:srgbClr val="FFC000"/>
                  </a:solidFill>
                  <a:latin typeface="微软雅黑" panose="020B0503020204020204" charset="-122"/>
                  <a:ea typeface="微软雅黑" panose="020B0503020204020204" charset="-122"/>
                </a:rPr>
                <a:t>上传云端</a:t>
              </a:r>
              <a:r>
                <a:rPr lang="en-US" altLang="zh-CN">
                  <a:solidFill>
                    <a:srgbClr val="FFC000"/>
                  </a:solidFill>
                  <a:latin typeface="微软雅黑" panose="020B0503020204020204" charset="-122"/>
                  <a:ea typeface="微软雅黑" panose="020B0503020204020204" charset="-122"/>
                </a:rPr>
                <a:t>5700</a:t>
              </a:r>
              <a:r>
                <a:rPr lang="zh-CN" altLang="en-US">
                  <a:solidFill>
                    <a:srgbClr val="FFC000"/>
                  </a:solidFill>
                  <a:latin typeface="微软雅黑" panose="020B0503020204020204" charset="-122"/>
                  <a:ea typeface="微软雅黑" panose="020B0503020204020204" charset="-122"/>
                </a:rPr>
                <a:t>多次</a:t>
              </a:r>
              <a:endParaRPr lang="zh-CN" altLang="en-US">
                <a:solidFill>
                  <a:srgbClr val="FFC000"/>
                </a:solidFill>
                <a:latin typeface="微软雅黑" panose="020B0503020204020204" charset="-122"/>
                <a:ea typeface="微软雅黑" panose="020B0503020204020204" charset="-122"/>
              </a:endParaRPr>
            </a:p>
          </p:txBody>
        </p:sp>
        <p:sp>
          <p:nvSpPr>
            <p:cNvPr id="8" name="文本框 7"/>
            <p:cNvSpPr txBox="1"/>
            <p:nvPr/>
          </p:nvSpPr>
          <p:spPr>
            <a:xfrm>
              <a:off x="4951" y="9449"/>
              <a:ext cx="3684" cy="1452"/>
            </a:xfrm>
            <a:prstGeom prst="rect">
              <a:avLst/>
            </a:prstGeom>
            <a:noFill/>
          </p:spPr>
          <p:txBody>
            <a:bodyPr wrap="square" rtlCol="0">
              <a:spAutoFit/>
            </a:bodyPr>
            <a:p>
              <a:pPr algn="l"/>
              <a:r>
                <a:rPr lang="zh-CN">
                  <a:solidFill>
                    <a:srgbClr val="FFC000"/>
                  </a:solidFill>
                  <a:latin typeface="微软雅黑" panose="020B0503020204020204" charset="-122"/>
                  <a:ea typeface="微软雅黑" panose="020B0503020204020204" charset="-122"/>
                </a:rPr>
                <a:t>单模块最大负载</a:t>
              </a:r>
              <a:endParaRPr lang="zh-CN">
                <a:solidFill>
                  <a:srgbClr val="FFC000"/>
                </a:solidFill>
                <a:latin typeface="微软雅黑" panose="020B0503020204020204" charset="-122"/>
                <a:ea typeface="微软雅黑" panose="020B0503020204020204" charset="-122"/>
              </a:endParaRPr>
            </a:p>
            <a:p>
              <a:pPr algn="l"/>
              <a:r>
                <a:rPr lang="en-US" altLang="zh-CN">
                  <a:solidFill>
                    <a:srgbClr val="FFC000"/>
                  </a:solidFill>
                  <a:latin typeface="微软雅黑" panose="020B0503020204020204" charset="-122"/>
                  <a:ea typeface="微软雅黑" panose="020B0503020204020204" charset="-122"/>
                </a:rPr>
                <a:t>5000</a:t>
              </a:r>
              <a:r>
                <a:rPr lang="zh-CN" altLang="en-US">
                  <a:solidFill>
                    <a:srgbClr val="FFC000"/>
                  </a:solidFill>
                  <a:latin typeface="微软雅黑" panose="020B0503020204020204" charset="-122"/>
                  <a:ea typeface="微软雅黑" panose="020B0503020204020204" charset="-122"/>
                </a:rPr>
                <a:t>斤</a:t>
              </a:r>
              <a:r>
                <a:rPr lang="en-US" altLang="zh-CN">
                  <a:solidFill>
                    <a:srgbClr val="FFC000"/>
                  </a:solidFill>
                  <a:latin typeface="微软雅黑" panose="020B0503020204020204" charset="-122"/>
                  <a:ea typeface="微软雅黑" panose="020B0503020204020204" charset="-122"/>
                </a:rPr>
                <a:t>/</a:t>
              </a:r>
              <a:r>
                <a:rPr lang="zh-CN" altLang="en-US">
                  <a:solidFill>
                    <a:srgbClr val="FFC000"/>
                  </a:solidFill>
                  <a:latin typeface="微软雅黑" panose="020B0503020204020204" charset="-122"/>
                  <a:ea typeface="微软雅黑" panose="020B0503020204020204" charset="-122"/>
                </a:rPr>
                <a:t>模块</a:t>
              </a:r>
              <a:endParaRPr lang="zh-CN" altLang="en-US">
                <a:solidFill>
                  <a:srgbClr val="FFC000"/>
                </a:solidFill>
                <a:latin typeface="微软雅黑" panose="020B0503020204020204" charset="-122"/>
                <a:ea typeface="微软雅黑" panose="020B0503020204020204" charset="-122"/>
              </a:endParaRPr>
            </a:p>
            <a:p>
              <a:pPr algn="l"/>
              <a:r>
                <a:rPr lang="en-US" altLang="zh-CN">
                  <a:solidFill>
                    <a:srgbClr val="FFC000"/>
                  </a:solidFill>
                  <a:latin typeface="微软雅黑" panose="020B0503020204020204" charset="-122"/>
                  <a:ea typeface="微软雅黑" panose="020B0503020204020204" charset="-122"/>
                </a:rPr>
                <a:t>100</a:t>
              </a:r>
              <a:r>
                <a:rPr lang="zh-CN" altLang="en-US">
                  <a:solidFill>
                    <a:srgbClr val="FFC000"/>
                  </a:solidFill>
                  <a:latin typeface="微软雅黑" panose="020B0503020204020204" charset="-122"/>
                  <a:ea typeface="微软雅黑" panose="020B0503020204020204" charset="-122"/>
                </a:rPr>
                <a:t>斤</a:t>
              </a:r>
              <a:r>
                <a:rPr lang="en-US" altLang="zh-CN">
                  <a:solidFill>
                    <a:srgbClr val="FFC000"/>
                  </a:solidFill>
                  <a:latin typeface="微软雅黑" panose="020B0503020204020204" charset="-122"/>
                  <a:ea typeface="微软雅黑" panose="020B0503020204020204" charset="-122"/>
                </a:rPr>
                <a:t>/</a:t>
              </a:r>
              <a:r>
                <a:rPr lang="zh-CN" altLang="en-US">
                  <a:solidFill>
                    <a:srgbClr val="FFC000"/>
                  </a:solidFill>
                  <a:latin typeface="微软雅黑" panose="020B0503020204020204" charset="-122"/>
                  <a:ea typeface="微软雅黑" panose="020B0503020204020204" charset="-122"/>
                </a:rPr>
                <a:t>立方</a:t>
              </a:r>
              <a:endParaRPr lang="zh-CN" altLang="en-US">
                <a:solidFill>
                  <a:srgbClr val="FFC000"/>
                </a:solidFill>
                <a:latin typeface="微软雅黑" panose="020B0503020204020204" charset="-122"/>
                <a:ea typeface="微软雅黑" panose="020B0503020204020204" charset="-122"/>
              </a:endParaRPr>
            </a:p>
          </p:txBody>
        </p:sp>
        <p:sp>
          <p:nvSpPr>
            <p:cNvPr id="9" name="文本框 8"/>
            <p:cNvSpPr txBox="1"/>
            <p:nvPr/>
          </p:nvSpPr>
          <p:spPr>
            <a:xfrm>
              <a:off x="13909" y="9788"/>
              <a:ext cx="3684" cy="2325"/>
            </a:xfrm>
            <a:prstGeom prst="rect">
              <a:avLst/>
            </a:prstGeom>
            <a:noFill/>
          </p:spPr>
          <p:txBody>
            <a:bodyPr wrap="square" rtlCol="0">
              <a:spAutoFit/>
            </a:bodyPr>
            <a:p>
              <a:pPr algn="l"/>
              <a:r>
                <a:rPr lang="zh-CN">
                  <a:solidFill>
                    <a:srgbClr val="FFC000"/>
                  </a:solidFill>
                  <a:latin typeface="微软雅黑" panose="020B0503020204020204" charset="-122"/>
                  <a:ea typeface="微软雅黑" panose="020B0503020204020204" charset="-122"/>
                </a:rPr>
                <a:t>单模块能耗</a:t>
              </a:r>
              <a:endParaRPr lang="zh-CN">
                <a:solidFill>
                  <a:srgbClr val="FFC000"/>
                </a:solidFill>
                <a:latin typeface="微软雅黑" panose="020B0503020204020204" charset="-122"/>
                <a:ea typeface="微软雅黑" panose="020B0503020204020204" charset="-122"/>
              </a:endParaRPr>
            </a:p>
            <a:p>
              <a:pPr algn="l"/>
              <a:r>
                <a:rPr lang="zh-CN" altLang="en-US">
                  <a:solidFill>
                    <a:srgbClr val="FFC000"/>
                  </a:solidFill>
                  <a:latin typeface="微软雅黑" panose="020B0503020204020204" charset="-122"/>
                  <a:ea typeface="微软雅黑" panose="020B0503020204020204" charset="-122"/>
                </a:rPr>
                <a:t>低于</a:t>
              </a:r>
              <a:r>
                <a:rPr lang="en-US" altLang="zh-CN">
                  <a:solidFill>
                    <a:srgbClr val="FFC000"/>
                  </a:solidFill>
                  <a:latin typeface="微软雅黑" panose="020B0503020204020204" charset="-122"/>
                  <a:ea typeface="微软雅黑" panose="020B0503020204020204" charset="-122"/>
                </a:rPr>
                <a:t>1KW/</a:t>
              </a:r>
              <a:r>
                <a:rPr lang="zh-CN" altLang="en-US">
                  <a:solidFill>
                    <a:srgbClr val="FFC000"/>
                  </a:solidFill>
                  <a:latin typeface="微软雅黑" panose="020B0503020204020204" charset="-122"/>
                  <a:ea typeface="微软雅黑" panose="020B0503020204020204" charset="-122"/>
                </a:rPr>
                <a:t>小时</a:t>
              </a:r>
              <a:endParaRPr lang="zh-CN" altLang="en-US">
                <a:solidFill>
                  <a:srgbClr val="FFC000"/>
                </a:solidFill>
                <a:latin typeface="微软雅黑" panose="020B0503020204020204" charset="-122"/>
                <a:ea typeface="微软雅黑" panose="020B0503020204020204" charset="-122"/>
              </a:endParaRPr>
            </a:p>
            <a:p>
              <a:pPr algn="l"/>
              <a:endParaRPr lang="zh-CN" altLang="en-US">
                <a:solidFill>
                  <a:srgbClr val="FFC000"/>
                </a:solidFill>
                <a:latin typeface="微软雅黑" panose="020B0503020204020204" charset="-122"/>
                <a:ea typeface="微软雅黑" panose="020B0503020204020204" charset="-122"/>
              </a:endParaRPr>
            </a:p>
            <a:p>
              <a:pPr algn="l"/>
              <a:r>
                <a:rPr lang="zh-CN" altLang="en-US">
                  <a:solidFill>
                    <a:srgbClr val="FFC000"/>
                  </a:solidFill>
                  <a:latin typeface="微软雅黑" panose="020B0503020204020204" charset="-122"/>
                  <a:ea typeface="微软雅黑" panose="020B0503020204020204" charset="-122"/>
                </a:rPr>
                <a:t>单模块水体交换量</a:t>
              </a:r>
              <a:endParaRPr lang="zh-CN" altLang="en-US">
                <a:solidFill>
                  <a:srgbClr val="FFC000"/>
                </a:solidFill>
                <a:latin typeface="微软雅黑" panose="020B0503020204020204" charset="-122"/>
                <a:ea typeface="微软雅黑" panose="020B0503020204020204" charset="-122"/>
              </a:endParaRPr>
            </a:p>
            <a:p>
              <a:pPr algn="l"/>
              <a:r>
                <a:rPr lang="en-US" altLang="zh-CN">
                  <a:solidFill>
                    <a:srgbClr val="FFC000"/>
                  </a:solidFill>
                  <a:latin typeface="微软雅黑" panose="020B0503020204020204" charset="-122"/>
                  <a:ea typeface="微软雅黑" panose="020B0503020204020204" charset="-122"/>
                </a:rPr>
                <a:t>1.5</a:t>
              </a:r>
              <a:r>
                <a:rPr lang="zh-CN" altLang="en-US">
                  <a:solidFill>
                    <a:srgbClr val="FFC000"/>
                  </a:solidFill>
                  <a:latin typeface="微软雅黑" panose="020B0503020204020204" charset="-122"/>
                  <a:ea typeface="微软雅黑" panose="020B0503020204020204" charset="-122"/>
                </a:rPr>
                <a:t>次</a:t>
              </a:r>
              <a:r>
                <a:rPr lang="en-US" altLang="zh-CN">
                  <a:solidFill>
                    <a:srgbClr val="FFC000"/>
                  </a:solidFill>
                  <a:latin typeface="微软雅黑" panose="020B0503020204020204" charset="-122"/>
                  <a:ea typeface="微软雅黑" panose="020B0503020204020204" charset="-122"/>
                </a:rPr>
                <a:t>/</a:t>
              </a:r>
              <a:r>
                <a:rPr lang="zh-CN" altLang="en-US">
                  <a:solidFill>
                    <a:srgbClr val="FFC000"/>
                  </a:solidFill>
                  <a:latin typeface="微软雅黑" panose="020B0503020204020204" charset="-122"/>
                  <a:ea typeface="微软雅黑" panose="020B0503020204020204" charset="-122"/>
                </a:rPr>
                <a:t>小时</a:t>
              </a:r>
              <a:endParaRPr lang="zh-CN" altLang="en-US">
                <a:solidFill>
                  <a:srgbClr val="FFC000"/>
                </a:solidFill>
                <a:latin typeface="微软雅黑" panose="020B0503020204020204" charset="-122"/>
                <a:ea typeface="微软雅黑" panose="020B0503020204020204" charset="-122"/>
              </a:endParaRPr>
            </a:p>
          </p:txBody>
        </p:sp>
        <p:sp>
          <p:nvSpPr>
            <p:cNvPr id="10" name="文本框 9"/>
            <p:cNvSpPr txBox="1"/>
            <p:nvPr/>
          </p:nvSpPr>
          <p:spPr>
            <a:xfrm>
              <a:off x="413" y="11240"/>
              <a:ext cx="3684" cy="1452"/>
            </a:xfrm>
            <a:prstGeom prst="rect">
              <a:avLst/>
            </a:prstGeom>
            <a:noFill/>
          </p:spPr>
          <p:txBody>
            <a:bodyPr wrap="square" rtlCol="0">
              <a:spAutoFit/>
            </a:bodyPr>
            <a:p>
              <a:pPr algn="l"/>
              <a:r>
                <a:rPr lang="zh-CN">
                  <a:solidFill>
                    <a:srgbClr val="FFC000"/>
                  </a:solidFill>
                  <a:latin typeface="微软雅黑" panose="020B0503020204020204" charset="-122"/>
                  <a:ea typeface="微软雅黑" panose="020B0503020204020204" charset="-122"/>
                </a:rPr>
                <a:t>产品标准</a:t>
              </a:r>
              <a:endParaRPr lang="zh-CN">
                <a:solidFill>
                  <a:srgbClr val="FFC000"/>
                </a:solidFill>
                <a:latin typeface="微软雅黑" panose="020B0503020204020204" charset="-122"/>
                <a:ea typeface="微软雅黑" panose="020B0503020204020204" charset="-122"/>
              </a:endParaRPr>
            </a:p>
            <a:p>
              <a:pPr algn="l"/>
              <a:r>
                <a:rPr lang="zh-CN">
                  <a:solidFill>
                    <a:srgbClr val="FFC000"/>
                  </a:solidFill>
                  <a:latin typeface="微软雅黑" panose="020B0503020204020204" charset="-122"/>
                  <a:ea typeface="微软雅黑" panose="020B0503020204020204" charset="-122"/>
                </a:rPr>
                <a:t>鱼获得欧标</a:t>
              </a:r>
              <a:r>
                <a:rPr lang="en-US" altLang="zh-CN">
                  <a:solidFill>
                    <a:srgbClr val="FFC000"/>
                  </a:solidFill>
                  <a:latin typeface="微软雅黑" panose="020B0503020204020204" charset="-122"/>
                  <a:ea typeface="微软雅黑" panose="020B0503020204020204" charset="-122"/>
                </a:rPr>
                <a:t>GAP</a:t>
              </a:r>
              <a:r>
                <a:rPr lang="zh-CN" altLang="en-US">
                  <a:solidFill>
                    <a:srgbClr val="FFC000"/>
                  </a:solidFill>
                  <a:latin typeface="微软雅黑" panose="020B0503020204020204" charset="-122"/>
                  <a:ea typeface="微软雅黑" panose="020B0503020204020204" charset="-122"/>
                </a:rPr>
                <a:t>认证</a:t>
              </a:r>
              <a:endParaRPr lang="zh-CN" altLang="en-US">
                <a:solidFill>
                  <a:srgbClr val="FFC000"/>
                </a:solidFill>
                <a:latin typeface="微软雅黑" panose="020B0503020204020204" charset="-122"/>
                <a:ea typeface="微软雅黑" panose="020B0503020204020204" charset="-122"/>
              </a:endParaRPr>
            </a:p>
            <a:p>
              <a:pPr algn="l"/>
              <a:r>
                <a:rPr lang="zh-CN" altLang="en-US">
                  <a:solidFill>
                    <a:srgbClr val="FFC000"/>
                  </a:solidFill>
                  <a:latin typeface="微软雅黑" panose="020B0503020204020204" charset="-122"/>
                  <a:ea typeface="微软雅黑" panose="020B0503020204020204" charset="-122"/>
                </a:rPr>
                <a:t>蔬菜获得有机认证</a:t>
              </a:r>
              <a:endParaRPr lang="zh-CN" altLang="en-US">
                <a:solidFill>
                  <a:srgbClr val="FFC000"/>
                </a:solidFill>
                <a:latin typeface="微软雅黑" panose="020B0503020204020204" charset="-122"/>
                <a:ea typeface="微软雅黑" panose="020B0503020204020204" charset="-122"/>
              </a:endParaRPr>
            </a:p>
          </p:txBody>
        </p:sp>
        <p:sp>
          <p:nvSpPr>
            <p:cNvPr id="11" name="文本框 10"/>
            <p:cNvSpPr txBox="1"/>
            <p:nvPr/>
          </p:nvSpPr>
          <p:spPr>
            <a:xfrm>
              <a:off x="9235" y="11240"/>
              <a:ext cx="2574" cy="1452"/>
            </a:xfrm>
            <a:prstGeom prst="rect">
              <a:avLst/>
            </a:prstGeom>
            <a:noFill/>
          </p:spPr>
          <p:txBody>
            <a:bodyPr wrap="square" rtlCol="0">
              <a:spAutoFit/>
            </a:bodyPr>
            <a:p>
              <a:pPr algn="l"/>
              <a:r>
                <a:rPr lang="zh-CN">
                  <a:solidFill>
                    <a:srgbClr val="FFC000"/>
                  </a:solidFill>
                  <a:latin typeface="微软雅黑" panose="020B0503020204020204" charset="-122"/>
                  <a:ea typeface="微软雅黑" panose="020B0503020204020204" charset="-122"/>
                </a:rPr>
                <a:t>模块允许最大停电时间</a:t>
              </a:r>
              <a:endParaRPr lang="zh-CN">
                <a:solidFill>
                  <a:srgbClr val="FFC000"/>
                </a:solidFill>
                <a:latin typeface="微软雅黑" panose="020B0503020204020204" charset="-122"/>
                <a:ea typeface="微软雅黑" panose="020B0503020204020204" charset="-122"/>
              </a:endParaRPr>
            </a:p>
            <a:p>
              <a:pPr algn="l"/>
              <a:r>
                <a:rPr lang="en-US" altLang="zh-CN">
                  <a:solidFill>
                    <a:srgbClr val="FFC000"/>
                  </a:solidFill>
                  <a:latin typeface="微软雅黑" panose="020B0503020204020204" charset="-122"/>
                  <a:ea typeface="微软雅黑" panose="020B0503020204020204" charset="-122"/>
                </a:rPr>
                <a:t>72</a:t>
              </a:r>
              <a:r>
                <a:rPr lang="zh-CN" altLang="en-US">
                  <a:solidFill>
                    <a:srgbClr val="FFC000"/>
                  </a:solidFill>
                  <a:latin typeface="微软雅黑" panose="020B0503020204020204" charset="-122"/>
                  <a:ea typeface="微软雅黑" panose="020B0503020204020204" charset="-122"/>
                </a:rPr>
                <a:t>小时</a:t>
              </a:r>
              <a:endParaRPr lang="zh-CN" altLang="en-US">
                <a:solidFill>
                  <a:srgbClr val="FFC000"/>
                </a:solidFill>
                <a:latin typeface="微软雅黑" panose="020B0503020204020204" charset="-122"/>
                <a:ea typeface="微软雅黑" panose="020B0503020204020204" charset="-122"/>
              </a:endParaRPr>
            </a:p>
          </p:txBody>
        </p:sp>
        <p:sp>
          <p:nvSpPr>
            <p:cNvPr id="12" name="文本框 11"/>
            <p:cNvSpPr txBox="1"/>
            <p:nvPr/>
          </p:nvSpPr>
          <p:spPr>
            <a:xfrm>
              <a:off x="4951" y="11240"/>
              <a:ext cx="4284" cy="1452"/>
            </a:xfrm>
            <a:prstGeom prst="rect">
              <a:avLst/>
            </a:prstGeom>
            <a:noFill/>
          </p:spPr>
          <p:txBody>
            <a:bodyPr wrap="square" rtlCol="0">
              <a:spAutoFit/>
            </a:bodyPr>
            <a:p>
              <a:pPr lvl="0" algn="l">
                <a:buClrTx/>
                <a:buSzTx/>
                <a:buFontTx/>
              </a:pPr>
              <a:r>
                <a:rPr lang="zh-CN" sz="1800">
                  <a:solidFill>
                    <a:srgbClr val="FFC000"/>
                  </a:solidFill>
                  <a:latin typeface="微软雅黑" panose="020B0503020204020204" charset="-122"/>
                  <a:ea typeface="微软雅黑" panose="020B0503020204020204" charset="-122"/>
                  <a:sym typeface="+mn-ea"/>
                </a:rPr>
                <a:t>养殖水体</a:t>
              </a:r>
              <a:endParaRPr lang="zh-CN" sz="1800">
                <a:solidFill>
                  <a:srgbClr val="FFC000"/>
                </a:solidFill>
                <a:latin typeface="微软雅黑" panose="020B0503020204020204" charset="-122"/>
                <a:ea typeface="微软雅黑" panose="020B0503020204020204" charset="-122"/>
                <a:sym typeface="+mn-ea"/>
              </a:endParaRPr>
            </a:p>
            <a:p>
              <a:pPr lvl="0" algn="l">
                <a:buClrTx/>
                <a:buSzTx/>
                <a:buFontTx/>
              </a:pPr>
              <a:r>
                <a:rPr lang="zh-CN" sz="1800">
                  <a:solidFill>
                    <a:srgbClr val="FFC000"/>
                  </a:solidFill>
                  <a:latin typeface="微软雅黑" panose="020B0503020204020204" charset="-122"/>
                  <a:ea typeface="微软雅黑" panose="020B0503020204020204" charset="-122"/>
                  <a:sym typeface="+mn-ea"/>
                </a:rPr>
                <a:t>溶氧</a:t>
              </a:r>
              <a:r>
                <a:rPr lang="zh-CN" sz="1800">
                  <a:solidFill>
                    <a:srgbClr val="FFC000"/>
                  </a:solidFill>
                  <a:latin typeface="微软雅黑" panose="020B0503020204020204" charset="-122"/>
                  <a:ea typeface="微软雅黑" panose="020B0503020204020204" charset="-122"/>
                  <a:sym typeface="+mn-ea"/>
                </a:rPr>
                <a:t>8-15</a:t>
              </a:r>
              <a:r>
                <a:rPr lang="en-US" altLang="zh-CN" sz="1800">
                  <a:solidFill>
                    <a:srgbClr val="FFC000"/>
                  </a:solidFill>
                  <a:latin typeface="微软雅黑" panose="020B0503020204020204" charset="-122"/>
                  <a:ea typeface="微软雅黑" panose="020B0503020204020204" charset="-122"/>
                  <a:sym typeface="+mn-ea"/>
                </a:rPr>
                <a:t>m</a:t>
              </a:r>
              <a:r>
                <a:rPr lang="en-US" altLang="zh-CN" sz="1800">
                  <a:solidFill>
                    <a:srgbClr val="FFC000"/>
                  </a:solidFill>
                  <a:latin typeface="微软雅黑" panose="020B0503020204020204" charset="-122"/>
                  <a:ea typeface="微软雅黑" panose="020B0503020204020204" charset="-122"/>
                  <a:sym typeface="+mn-ea"/>
                </a:rPr>
                <a:t>g/l</a:t>
              </a:r>
              <a:endParaRPr lang="zh-CN" sz="1800">
                <a:solidFill>
                  <a:srgbClr val="FFC000"/>
                </a:solidFill>
                <a:latin typeface="微软雅黑" panose="020B0503020204020204" charset="-122"/>
                <a:ea typeface="微软雅黑" panose="020B0503020204020204" charset="-122"/>
                <a:sym typeface="+mn-ea"/>
              </a:endParaRPr>
            </a:p>
            <a:p>
              <a:pPr lvl="0" algn="l">
                <a:buClrTx/>
                <a:buSzTx/>
                <a:buFontTx/>
              </a:pPr>
              <a:r>
                <a:rPr lang="zh-CN" sz="1800">
                  <a:solidFill>
                    <a:srgbClr val="FFC000"/>
                  </a:solidFill>
                  <a:latin typeface="微软雅黑" panose="020B0503020204020204" charset="-122"/>
                  <a:ea typeface="微软雅黑" panose="020B0503020204020204" charset="-122"/>
                  <a:sym typeface="+mn-ea"/>
                </a:rPr>
                <a:t>EC</a:t>
              </a:r>
              <a:r>
                <a:rPr lang="zh-CN" sz="1800">
                  <a:solidFill>
                    <a:srgbClr val="FFC000"/>
                  </a:solidFill>
                  <a:latin typeface="微软雅黑" panose="020B0503020204020204" charset="-122"/>
                  <a:ea typeface="微软雅黑" panose="020B0503020204020204" charset="-122"/>
                  <a:sym typeface="+mn-ea"/>
                </a:rPr>
                <a:t>值</a:t>
              </a:r>
              <a:r>
                <a:rPr lang="zh-CN" sz="1800">
                  <a:solidFill>
                    <a:srgbClr val="FFC000"/>
                  </a:solidFill>
                  <a:latin typeface="微软雅黑" panose="020B0503020204020204" charset="-122"/>
                  <a:ea typeface="微软雅黑" panose="020B0503020204020204" charset="-122"/>
                  <a:sym typeface="+mn-ea"/>
                </a:rPr>
                <a:t>0.1-3.0</a:t>
              </a:r>
              <a:r>
                <a:rPr lang="zh-CN" sz="1800">
                  <a:solidFill>
                    <a:srgbClr val="FFC000"/>
                  </a:solidFill>
                  <a:latin typeface="微软雅黑" panose="020B0503020204020204" charset="-122"/>
                  <a:ea typeface="微软雅黑" panose="020B0503020204020204" charset="-122"/>
                  <a:sym typeface="+mn-ea"/>
                </a:rPr>
                <a:t>可调</a:t>
              </a:r>
              <a:endParaRPr lang="zh-CN" sz="1800">
                <a:solidFill>
                  <a:srgbClr val="FFC000"/>
                </a:solidFill>
                <a:latin typeface="微软雅黑" panose="020B0503020204020204" charset="-122"/>
                <a:ea typeface="微软雅黑" panose="020B0503020204020204" charset="-122"/>
                <a:sym typeface="+mn-ea"/>
              </a:endParaRPr>
            </a:p>
          </p:txBody>
        </p:sp>
        <p:sp>
          <p:nvSpPr>
            <p:cNvPr id="13" name="文本框 12"/>
            <p:cNvSpPr txBox="1"/>
            <p:nvPr/>
          </p:nvSpPr>
          <p:spPr>
            <a:xfrm>
              <a:off x="9235" y="9449"/>
              <a:ext cx="2931" cy="1452"/>
            </a:xfrm>
            <a:prstGeom prst="rect">
              <a:avLst/>
            </a:prstGeom>
            <a:noFill/>
          </p:spPr>
          <p:txBody>
            <a:bodyPr wrap="square" rtlCol="0">
              <a:spAutoFit/>
            </a:bodyPr>
            <a:p>
              <a:pPr algn="l"/>
              <a:r>
                <a:rPr lang="zh-CN">
                  <a:solidFill>
                    <a:srgbClr val="FFC000"/>
                  </a:solidFill>
                  <a:latin typeface="微软雅黑" panose="020B0503020204020204" charset="-122"/>
                  <a:ea typeface="微软雅黑" panose="020B0503020204020204" charset="-122"/>
                </a:rPr>
                <a:t>种植养殖面积</a:t>
              </a:r>
              <a:endParaRPr lang="zh-CN">
                <a:solidFill>
                  <a:srgbClr val="FFC000"/>
                </a:solidFill>
                <a:latin typeface="微软雅黑" panose="020B0503020204020204" charset="-122"/>
                <a:ea typeface="微软雅黑" panose="020B0503020204020204" charset="-122"/>
              </a:endParaRPr>
            </a:p>
            <a:p>
              <a:pPr algn="l"/>
              <a:r>
                <a:rPr lang="zh-CN">
                  <a:solidFill>
                    <a:srgbClr val="FFC000"/>
                  </a:solidFill>
                  <a:latin typeface="微软雅黑" panose="020B0503020204020204" charset="-122"/>
                  <a:ea typeface="微软雅黑" panose="020B0503020204020204" charset="-122"/>
                </a:rPr>
                <a:t>鱼池直径</a:t>
              </a:r>
              <a:r>
                <a:rPr lang="en-US" altLang="zh-CN">
                  <a:solidFill>
                    <a:srgbClr val="FFC000"/>
                  </a:solidFill>
                  <a:latin typeface="微软雅黑" panose="020B0503020204020204" charset="-122"/>
                  <a:ea typeface="微软雅黑" panose="020B0503020204020204" charset="-122"/>
                </a:rPr>
                <a:t>8m</a:t>
              </a:r>
              <a:endParaRPr lang="en-US" altLang="zh-CN">
                <a:solidFill>
                  <a:srgbClr val="FFC000"/>
                </a:solidFill>
                <a:latin typeface="微软雅黑" panose="020B0503020204020204" charset="-122"/>
                <a:ea typeface="微软雅黑" panose="020B0503020204020204" charset="-122"/>
              </a:endParaRPr>
            </a:p>
            <a:p>
              <a:pPr algn="l"/>
              <a:r>
                <a:rPr lang="zh-CN" altLang="en-US">
                  <a:solidFill>
                    <a:srgbClr val="FFC000"/>
                  </a:solidFill>
                  <a:latin typeface="微软雅黑" panose="020B0503020204020204" charset="-122"/>
                  <a:ea typeface="微软雅黑" panose="020B0503020204020204" charset="-122"/>
                </a:rPr>
                <a:t>种植面积</a:t>
              </a:r>
              <a:r>
                <a:rPr lang="en-US" altLang="zh-CN">
                  <a:solidFill>
                    <a:srgbClr val="FFC000"/>
                  </a:solidFill>
                  <a:latin typeface="微软雅黑" panose="020B0503020204020204" charset="-122"/>
                  <a:ea typeface="微软雅黑" panose="020B0503020204020204" charset="-122"/>
                </a:rPr>
                <a:t>270</a:t>
              </a:r>
              <a:r>
                <a:rPr lang="zh-CN" altLang="en-US">
                  <a:solidFill>
                    <a:srgbClr val="FFC000"/>
                  </a:solidFill>
                  <a:latin typeface="微软雅黑" panose="020B0503020204020204" charset="-122"/>
                  <a:ea typeface="微软雅黑" panose="020B0503020204020204" charset="-122"/>
                </a:rPr>
                <a:t>㎡</a:t>
              </a:r>
              <a:endParaRPr lang="zh-CN" altLang="en-US">
                <a:solidFill>
                  <a:srgbClr val="FFC000"/>
                </a:solidFill>
                <a:latin typeface="微软雅黑" panose="020B0503020204020204" charset="-122"/>
                <a:ea typeface="微软雅黑" panose="020B0503020204020204" charset="-122"/>
              </a:endParaRPr>
            </a:p>
          </p:txBody>
        </p:sp>
      </p:grpSp>
      <p:sp>
        <p:nvSpPr>
          <p:cNvPr id="4" name="矩形 3"/>
          <p:cNvSpPr/>
          <p:nvPr/>
        </p:nvSpPr>
        <p:spPr>
          <a:xfrm>
            <a:off x="4511675" y="404495"/>
            <a:ext cx="649605" cy="431800"/>
          </a:xfrm>
          <a:prstGeom prst="rect">
            <a:avLst/>
          </a:prstGeom>
          <a:solidFill>
            <a:srgbClr val="0A1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4432300" y="332740"/>
            <a:ext cx="806450" cy="460375"/>
          </a:xfrm>
          <a:prstGeom prst="rect">
            <a:avLst/>
          </a:prstGeom>
          <a:noFill/>
        </p:spPr>
        <p:txBody>
          <a:bodyPr wrap="square" rtlCol="0">
            <a:spAutoFit/>
          </a:bodyPr>
          <a:p>
            <a:r>
              <a:rPr lang="zh-CN" altLang="en-US" sz="2400" b="1">
                <a:solidFill>
                  <a:schemeClr val="bg1"/>
                </a:solidFill>
                <a:latin typeface="微软雅黑" panose="020B0503020204020204" charset="-122"/>
                <a:ea typeface="微软雅黑" panose="020B0503020204020204" charset="-122"/>
              </a:rPr>
              <a:t>模块</a:t>
            </a:r>
            <a:endParaRPr lang="zh-CN" altLang="en-US" sz="2400" b="1">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 name="矩形 51"/>
          <p:cNvSpPr/>
          <p:nvPr/>
        </p:nvSpPr>
        <p:spPr>
          <a:xfrm>
            <a:off x="-635" y="1151255"/>
            <a:ext cx="12192635" cy="49549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695325" y="476250"/>
            <a:ext cx="10972800" cy="862965"/>
          </a:xfrm>
          <a:noFill/>
          <a:ln w="9525">
            <a:noFill/>
          </a:ln>
        </p:spPr>
        <p:txBody>
          <a:bodyPr anchor="ctr" anchorCtr="0">
            <a:noAutofit/>
          </a:bodyP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lvl="0" algn="ctr">
              <a:buClrTx/>
              <a:buSzTx/>
              <a:buFontTx/>
            </a:pPr>
            <a:r>
              <a:rPr lang="en-US" altLang="zh-CN" sz="2800" b="1">
                <a:solidFill>
                  <a:schemeClr val="tx1"/>
                </a:solidFill>
                <a:latin typeface="+mn-ea"/>
                <a:ea typeface="+mn-ea"/>
                <a:cs typeface="+mn-ea"/>
                <a:sym typeface="+mn-ea"/>
              </a:rPr>
              <a:t>农政齐民鱼菜共生智慧工厂对于水产行业健康养殖的改变</a:t>
            </a:r>
            <a:br>
              <a:rPr lang="en-US" altLang="zh-CN" sz="2800" b="1">
                <a:solidFill>
                  <a:schemeClr val="tx1"/>
                </a:solidFill>
                <a:latin typeface="+mn-ea"/>
                <a:ea typeface="+mn-ea"/>
                <a:cs typeface="+mn-ea"/>
                <a:sym typeface="+mn-ea"/>
              </a:rPr>
            </a:br>
            <a:endParaRPr lang="en-US" altLang="zh-CN" sz="2800" b="1">
              <a:solidFill>
                <a:schemeClr val="tx1"/>
              </a:solidFill>
              <a:latin typeface="+mn-ea"/>
              <a:ea typeface="+mn-ea"/>
              <a:cs typeface="+mn-ea"/>
              <a:sym typeface="+mn-ea"/>
            </a:endParaRPr>
          </a:p>
        </p:txBody>
      </p:sp>
      <p:sp>
        <p:nvSpPr>
          <p:cNvPr id="4" name="椭圆 3"/>
          <p:cNvSpPr/>
          <p:nvPr>
            <p:custDataLst>
              <p:tags r:id="rId1"/>
            </p:custDataLst>
          </p:nvPr>
        </p:nvSpPr>
        <p:spPr>
          <a:xfrm>
            <a:off x="864730" y="3674701"/>
            <a:ext cx="219835" cy="219836"/>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5" name="椭圆 4"/>
          <p:cNvSpPr/>
          <p:nvPr>
            <p:custDataLst>
              <p:tags r:id="rId2"/>
            </p:custDataLst>
          </p:nvPr>
        </p:nvSpPr>
        <p:spPr>
          <a:xfrm>
            <a:off x="1373897" y="2364634"/>
            <a:ext cx="944765" cy="944765"/>
          </a:xfrm>
          <a:prstGeom prst="ellipse">
            <a:avLst/>
          </a:prstGeom>
          <a:solidFill>
            <a:schemeClr val="accent1">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Autofit/>
          </a:bodyPr>
          <a:p>
            <a:pPr algn="ctr"/>
            <a:r>
              <a:rPr lang="zh-CN" altLang="en-US" sz="1700" b="1" smtClean="0">
                <a:solidFill>
                  <a:srgbClr val="FFFFFF"/>
                </a:solidFill>
                <a:latin typeface="+mn-ea"/>
                <a:cs typeface="+mn-ea"/>
                <a:sym typeface="Arial" panose="020B0604020202020204" pitchFamily="34" charset="0"/>
              </a:rPr>
              <a:t>养殖全年</a:t>
            </a:r>
            <a:r>
              <a:rPr lang="en-US" altLang="zh-CN" sz="1700" b="1" smtClean="0">
                <a:solidFill>
                  <a:srgbClr val="FFFFFF"/>
                </a:solidFill>
                <a:latin typeface="+mn-ea"/>
                <a:cs typeface="+mn-ea"/>
                <a:sym typeface="Arial" panose="020B0604020202020204" pitchFamily="34" charset="0"/>
              </a:rPr>
              <a:t>0</a:t>
            </a:r>
            <a:r>
              <a:rPr lang="zh-CN" altLang="en-US" sz="1700" b="1" smtClean="0">
                <a:solidFill>
                  <a:srgbClr val="FFFFFF"/>
                </a:solidFill>
                <a:latin typeface="+mn-ea"/>
                <a:cs typeface="+mn-ea"/>
                <a:sym typeface="Arial" panose="020B0604020202020204" pitchFamily="34" charset="0"/>
              </a:rPr>
              <a:t>排放</a:t>
            </a:r>
            <a:endParaRPr lang="zh-CN" altLang="en-US" sz="1700" b="1" smtClean="0">
              <a:solidFill>
                <a:srgbClr val="FFFFFF"/>
              </a:solidFill>
              <a:latin typeface="+mn-ea"/>
              <a:cs typeface="+mn-ea"/>
              <a:sym typeface="Arial" panose="020B0604020202020204" pitchFamily="34" charset="0"/>
            </a:endParaRPr>
          </a:p>
        </p:txBody>
      </p:sp>
      <p:sp>
        <p:nvSpPr>
          <p:cNvPr id="6" name="椭圆 5"/>
          <p:cNvSpPr/>
          <p:nvPr>
            <p:custDataLst>
              <p:tags r:id="rId3"/>
            </p:custDataLst>
          </p:nvPr>
        </p:nvSpPr>
        <p:spPr>
          <a:xfrm>
            <a:off x="1795145" y="3870325"/>
            <a:ext cx="1360170" cy="1208405"/>
          </a:xfrm>
          <a:prstGeom prst="ellipse">
            <a:avLst/>
          </a:prstGeom>
          <a:solidFill>
            <a:schemeClr val="accent1">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zh-CN" altLang="en-US" sz="1700" b="1" smtClean="0">
                <a:solidFill>
                  <a:srgbClr val="FFFFFF"/>
                </a:solidFill>
                <a:latin typeface="+mn-ea"/>
                <a:cs typeface="+mn-ea"/>
                <a:sym typeface="Arial" panose="020B0604020202020204" pitchFamily="34" charset="0"/>
              </a:rPr>
              <a:t>自动评估生产模块健康得分</a:t>
            </a:r>
            <a:endParaRPr lang="zh-CN" altLang="en-US" sz="1700" b="1" smtClean="0">
              <a:solidFill>
                <a:srgbClr val="FFFFFF"/>
              </a:solidFill>
              <a:latin typeface="+mn-ea"/>
              <a:cs typeface="+mn-ea"/>
              <a:sym typeface="Arial" panose="020B0604020202020204" pitchFamily="34" charset="0"/>
            </a:endParaRPr>
          </a:p>
        </p:txBody>
      </p:sp>
      <p:sp>
        <p:nvSpPr>
          <p:cNvPr id="7" name="椭圆 6"/>
          <p:cNvSpPr/>
          <p:nvPr>
            <p:custDataLst>
              <p:tags r:id="rId4"/>
            </p:custDataLst>
          </p:nvPr>
        </p:nvSpPr>
        <p:spPr>
          <a:xfrm>
            <a:off x="2582991" y="3132402"/>
            <a:ext cx="395703" cy="395703"/>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8" name="椭圆 7"/>
          <p:cNvSpPr/>
          <p:nvPr>
            <p:custDataLst>
              <p:tags r:id="rId5"/>
            </p:custDataLst>
          </p:nvPr>
        </p:nvSpPr>
        <p:spPr>
          <a:xfrm>
            <a:off x="3176547" y="3292203"/>
            <a:ext cx="527605" cy="527605"/>
          </a:xfrm>
          <a:prstGeom prst="ellipse">
            <a:avLst/>
          </a:prstGeom>
          <a:solidFill>
            <a:srgbClr val="0F6FC6">
              <a:alpha val="48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a:bodyPr>
          <a:p>
            <a:pPr algn="ctr"/>
            <a:endParaRPr lang="zh-CN" altLang="en-US" sz="1800">
              <a:solidFill>
                <a:sysClr val="window" lastClr="FFFFFF"/>
              </a:solidFill>
              <a:sym typeface="Arial" panose="020B0604020202020204" pitchFamily="34" charset="0"/>
            </a:endParaRPr>
          </a:p>
        </p:txBody>
      </p:sp>
      <p:sp>
        <p:nvSpPr>
          <p:cNvPr id="9" name="椭圆 8"/>
          <p:cNvSpPr/>
          <p:nvPr>
            <p:custDataLst>
              <p:tags r:id="rId6"/>
            </p:custDataLst>
          </p:nvPr>
        </p:nvSpPr>
        <p:spPr>
          <a:xfrm>
            <a:off x="2728544" y="2375596"/>
            <a:ext cx="395703" cy="395703"/>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10" name="椭圆 9"/>
          <p:cNvSpPr/>
          <p:nvPr>
            <p:custDataLst>
              <p:tags r:id="rId7"/>
            </p:custDataLst>
          </p:nvPr>
        </p:nvSpPr>
        <p:spPr>
          <a:xfrm>
            <a:off x="3997561" y="5123605"/>
            <a:ext cx="395703" cy="395703"/>
          </a:xfrm>
          <a:prstGeom prst="ellipse">
            <a:avLst/>
          </a:prstGeom>
          <a:solidFill>
            <a:srgbClr val="0F6FC6">
              <a:alpha val="48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11" name="椭圆 10"/>
          <p:cNvSpPr/>
          <p:nvPr>
            <p:custDataLst>
              <p:tags r:id="rId8"/>
            </p:custDataLst>
          </p:nvPr>
        </p:nvSpPr>
        <p:spPr>
          <a:xfrm>
            <a:off x="4479916" y="4429431"/>
            <a:ext cx="155895" cy="155895"/>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12" name="椭圆 11"/>
          <p:cNvSpPr/>
          <p:nvPr>
            <p:custDataLst>
              <p:tags r:id="rId9"/>
            </p:custDataLst>
          </p:nvPr>
        </p:nvSpPr>
        <p:spPr>
          <a:xfrm>
            <a:off x="4679114" y="3961961"/>
            <a:ext cx="219835" cy="219836"/>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13" name="椭圆 12"/>
          <p:cNvSpPr/>
          <p:nvPr>
            <p:custDataLst>
              <p:tags r:id="rId10"/>
            </p:custDataLst>
          </p:nvPr>
        </p:nvSpPr>
        <p:spPr>
          <a:xfrm>
            <a:off x="3799217" y="2090602"/>
            <a:ext cx="1361398" cy="1361398"/>
          </a:xfrm>
          <a:prstGeom prst="ellipse">
            <a:avLst/>
          </a:prstGeom>
          <a:solidFill>
            <a:schemeClr val="accent1">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zh-CN" altLang="en-US" sz="1700" b="1" smtClean="0">
                <a:solidFill>
                  <a:srgbClr val="FFFFFF"/>
                </a:solidFill>
                <a:latin typeface="+mn-ea"/>
                <a:cs typeface="+mn-ea"/>
                <a:sym typeface="Arial" panose="020B0604020202020204" pitchFamily="34" charset="0"/>
              </a:rPr>
              <a:t>没有缺氧的风险</a:t>
            </a:r>
            <a:endParaRPr lang="zh-CN" altLang="en-US" sz="1700" b="1" smtClean="0">
              <a:solidFill>
                <a:srgbClr val="FFFFFF"/>
              </a:solidFill>
              <a:latin typeface="+mn-ea"/>
              <a:cs typeface="+mn-ea"/>
              <a:sym typeface="Arial" panose="020B0604020202020204" pitchFamily="34" charset="0"/>
            </a:endParaRPr>
          </a:p>
        </p:txBody>
      </p:sp>
      <p:sp>
        <p:nvSpPr>
          <p:cNvPr id="14" name="椭圆 13"/>
          <p:cNvSpPr/>
          <p:nvPr>
            <p:custDataLst>
              <p:tags r:id="rId11"/>
            </p:custDataLst>
          </p:nvPr>
        </p:nvSpPr>
        <p:spPr>
          <a:xfrm>
            <a:off x="3830616" y="1800395"/>
            <a:ext cx="197852" cy="197852"/>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15" name="椭圆 14"/>
          <p:cNvSpPr/>
          <p:nvPr>
            <p:custDataLst>
              <p:tags r:id="rId12"/>
            </p:custDataLst>
          </p:nvPr>
        </p:nvSpPr>
        <p:spPr>
          <a:xfrm>
            <a:off x="4916598" y="1899321"/>
            <a:ext cx="155895" cy="155895"/>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16" name="椭圆 15"/>
          <p:cNvSpPr/>
          <p:nvPr>
            <p:custDataLst>
              <p:tags r:id="rId13"/>
            </p:custDataLst>
          </p:nvPr>
        </p:nvSpPr>
        <p:spPr>
          <a:xfrm>
            <a:off x="5549159" y="3292203"/>
            <a:ext cx="667192" cy="667192"/>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a:bodyPr>
          <a:p>
            <a:pPr algn="ctr"/>
            <a:endParaRPr lang="zh-CN" altLang="en-US" sz="1800">
              <a:solidFill>
                <a:sysClr val="window" lastClr="FFFFFF"/>
              </a:solidFill>
              <a:sym typeface="Arial" panose="020B0604020202020204" pitchFamily="34" charset="0"/>
            </a:endParaRPr>
          </a:p>
        </p:txBody>
      </p:sp>
      <p:sp>
        <p:nvSpPr>
          <p:cNvPr id="17" name="椭圆 16"/>
          <p:cNvSpPr/>
          <p:nvPr>
            <p:custDataLst>
              <p:tags r:id="rId14"/>
            </p:custDataLst>
          </p:nvPr>
        </p:nvSpPr>
        <p:spPr>
          <a:xfrm>
            <a:off x="6018500" y="2573448"/>
            <a:ext cx="395703" cy="395703"/>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18" name="椭圆 17"/>
          <p:cNvSpPr/>
          <p:nvPr>
            <p:custDataLst>
              <p:tags r:id="rId15"/>
            </p:custDataLst>
          </p:nvPr>
        </p:nvSpPr>
        <p:spPr>
          <a:xfrm>
            <a:off x="5594300" y="1208965"/>
            <a:ext cx="667192" cy="667192"/>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a:bodyPr>
          <a:p>
            <a:pPr algn="ctr"/>
            <a:endParaRPr lang="zh-CN" altLang="en-US" sz="1800">
              <a:solidFill>
                <a:sysClr val="window" lastClr="FFFFFF"/>
              </a:solidFill>
              <a:sym typeface="Arial" panose="020B0604020202020204" pitchFamily="34" charset="0"/>
            </a:endParaRPr>
          </a:p>
        </p:txBody>
      </p:sp>
      <p:sp>
        <p:nvSpPr>
          <p:cNvPr id="19" name="椭圆 18"/>
          <p:cNvSpPr/>
          <p:nvPr>
            <p:custDataLst>
              <p:tags r:id="rId16"/>
            </p:custDataLst>
          </p:nvPr>
        </p:nvSpPr>
        <p:spPr>
          <a:xfrm>
            <a:off x="8379183" y="1236796"/>
            <a:ext cx="336481" cy="336481"/>
          </a:xfrm>
          <a:prstGeom prst="ellipse">
            <a:avLst/>
          </a:prstGeom>
          <a:solidFill>
            <a:srgbClr val="0F6FC6">
              <a:alpha val="18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52500" lnSpcReduction="20000"/>
          </a:bodyPr>
          <a:p>
            <a:pPr algn="ctr"/>
            <a:endParaRPr lang="zh-CN" altLang="en-US" sz="1800">
              <a:solidFill>
                <a:sysClr val="window" lastClr="FFFFFF"/>
              </a:solidFill>
              <a:sym typeface="Arial" panose="020B0604020202020204" pitchFamily="34" charset="0"/>
            </a:endParaRPr>
          </a:p>
        </p:txBody>
      </p:sp>
      <p:sp>
        <p:nvSpPr>
          <p:cNvPr id="20" name="椭圆 19"/>
          <p:cNvSpPr/>
          <p:nvPr>
            <p:custDataLst>
              <p:tags r:id="rId17"/>
            </p:custDataLst>
          </p:nvPr>
        </p:nvSpPr>
        <p:spPr>
          <a:xfrm>
            <a:off x="5223510" y="4117975"/>
            <a:ext cx="1261110" cy="1199515"/>
          </a:xfrm>
          <a:prstGeom prst="ellipse">
            <a:avLst/>
          </a:prstGeom>
          <a:solidFill>
            <a:schemeClr val="accent1">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zh-CN" altLang="en-US" sz="1700" b="1" smtClean="0">
                <a:solidFill>
                  <a:srgbClr val="FFFFFF"/>
                </a:solidFill>
                <a:latin typeface="+mn-ea"/>
                <a:cs typeface="+mn-ea"/>
                <a:sym typeface="Arial" panose="020B0604020202020204" pitchFamily="34" charset="0"/>
              </a:rPr>
              <a:t>全年没有土腥味</a:t>
            </a:r>
            <a:endParaRPr lang="zh-CN" altLang="en-US" sz="1700" b="1" smtClean="0">
              <a:solidFill>
                <a:srgbClr val="FFFFFF"/>
              </a:solidFill>
              <a:latin typeface="+mn-ea"/>
              <a:cs typeface="+mn-ea"/>
              <a:sym typeface="Arial" panose="020B0604020202020204" pitchFamily="34" charset="0"/>
            </a:endParaRPr>
          </a:p>
        </p:txBody>
      </p:sp>
      <p:sp>
        <p:nvSpPr>
          <p:cNvPr id="21" name="椭圆 20"/>
          <p:cNvSpPr/>
          <p:nvPr>
            <p:custDataLst>
              <p:tags r:id="rId18"/>
            </p:custDataLst>
          </p:nvPr>
        </p:nvSpPr>
        <p:spPr>
          <a:xfrm>
            <a:off x="6266753" y="4918563"/>
            <a:ext cx="395703" cy="395703"/>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22" name="椭圆 21"/>
          <p:cNvSpPr/>
          <p:nvPr>
            <p:custDataLst>
              <p:tags r:id="rId19"/>
            </p:custDataLst>
          </p:nvPr>
        </p:nvSpPr>
        <p:spPr>
          <a:xfrm>
            <a:off x="6705574" y="5080783"/>
            <a:ext cx="155895" cy="155895"/>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24" name="椭圆 23"/>
          <p:cNvSpPr/>
          <p:nvPr>
            <p:custDataLst>
              <p:tags r:id="rId20"/>
            </p:custDataLst>
          </p:nvPr>
        </p:nvSpPr>
        <p:spPr>
          <a:xfrm>
            <a:off x="7800776" y="5585260"/>
            <a:ext cx="87934" cy="87934"/>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25" name="椭圆 24"/>
          <p:cNvSpPr/>
          <p:nvPr>
            <p:custDataLst>
              <p:tags r:id="rId21"/>
            </p:custDataLst>
          </p:nvPr>
        </p:nvSpPr>
        <p:spPr>
          <a:xfrm>
            <a:off x="7508261" y="4918563"/>
            <a:ext cx="336481" cy="336481"/>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52500" lnSpcReduction="20000"/>
          </a:bodyPr>
          <a:p>
            <a:pPr algn="ctr"/>
            <a:endParaRPr lang="zh-CN" altLang="en-US" sz="1800">
              <a:solidFill>
                <a:sysClr val="window" lastClr="FFFFFF"/>
              </a:solidFill>
              <a:sym typeface="Arial" panose="020B0604020202020204" pitchFamily="34" charset="0"/>
            </a:endParaRPr>
          </a:p>
        </p:txBody>
      </p:sp>
      <p:sp>
        <p:nvSpPr>
          <p:cNvPr id="27" name="椭圆 26"/>
          <p:cNvSpPr/>
          <p:nvPr>
            <p:custDataLst>
              <p:tags r:id="rId22"/>
            </p:custDataLst>
          </p:nvPr>
        </p:nvSpPr>
        <p:spPr>
          <a:xfrm>
            <a:off x="6735581" y="1570312"/>
            <a:ext cx="1681414" cy="1681414"/>
          </a:xfrm>
          <a:prstGeom prst="ellipse">
            <a:avLst/>
          </a:prstGeom>
          <a:solidFill>
            <a:schemeClr val="accent1">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zh-CN" altLang="en-US" sz="1700" b="1" smtClean="0">
                <a:solidFill>
                  <a:srgbClr val="FFFFFF"/>
                </a:solidFill>
                <a:latin typeface="+mn-ea"/>
                <a:cs typeface="+mn-ea"/>
                <a:sym typeface="Arial" panose="020B0604020202020204" pitchFamily="34" charset="0"/>
              </a:rPr>
              <a:t>人工智能监测病害情况</a:t>
            </a:r>
            <a:endParaRPr lang="zh-CN" altLang="en-US" sz="1700" b="1" smtClean="0">
              <a:solidFill>
                <a:srgbClr val="FFFFFF"/>
              </a:solidFill>
              <a:latin typeface="+mn-ea"/>
              <a:cs typeface="+mn-ea"/>
              <a:sym typeface="Arial" panose="020B0604020202020204" pitchFamily="34" charset="0"/>
            </a:endParaRPr>
          </a:p>
        </p:txBody>
      </p:sp>
      <p:sp>
        <p:nvSpPr>
          <p:cNvPr id="28" name="椭圆 27"/>
          <p:cNvSpPr/>
          <p:nvPr>
            <p:custDataLst>
              <p:tags r:id="rId23"/>
            </p:custDataLst>
          </p:nvPr>
        </p:nvSpPr>
        <p:spPr>
          <a:xfrm>
            <a:off x="9024170" y="1306112"/>
            <a:ext cx="98926" cy="98926"/>
          </a:xfrm>
          <a:prstGeom prst="ellipse">
            <a:avLst/>
          </a:prstGeom>
          <a:solidFill>
            <a:srgbClr val="0F6FC6">
              <a:alpha val="48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29" name="椭圆 28"/>
          <p:cNvSpPr/>
          <p:nvPr>
            <p:custDataLst>
              <p:tags r:id="rId24"/>
            </p:custDataLst>
          </p:nvPr>
        </p:nvSpPr>
        <p:spPr>
          <a:xfrm>
            <a:off x="8602275" y="1767263"/>
            <a:ext cx="527605" cy="527605"/>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a:bodyPr>
          <a:p>
            <a:pPr algn="ctr"/>
            <a:endParaRPr lang="zh-CN" altLang="en-US" sz="1800">
              <a:solidFill>
                <a:sysClr val="window" lastClr="FFFFFF"/>
              </a:solidFill>
              <a:sym typeface="Arial" panose="020B0604020202020204" pitchFamily="34" charset="0"/>
            </a:endParaRPr>
          </a:p>
        </p:txBody>
      </p:sp>
      <p:sp>
        <p:nvSpPr>
          <p:cNvPr id="30" name="椭圆 29"/>
          <p:cNvSpPr/>
          <p:nvPr>
            <p:custDataLst>
              <p:tags r:id="rId25"/>
            </p:custDataLst>
          </p:nvPr>
        </p:nvSpPr>
        <p:spPr>
          <a:xfrm>
            <a:off x="9148570" y="2126999"/>
            <a:ext cx="118289" cy="118289"/>
          </a:xfrm>
          <a:prstGeom prst="ellipse">
            <a:avLst/>
          </a:prstGeom>
          <a:solidFill>
            <a:srgbClr val="0F6FC6">
              <a:alpha val="18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31" name="椭圆 30"/>
          <p:cNvSpPr/>
          <p:nvPr>
            <p:custDataLst>
              <p:tags r:id="rId26"/>
            </p:custDataLst>
          </p:nvPr>
        </p:nvSpPr>
        <p:spPr>
          <a:xfrm>
            <a:off x="5240886" y="4246103"/>
            <a:ext cx="141460" cy="141460"/>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32" name="椭圆 31"/>
          <p:cNvSpPr/>
          <p:nvPr>
            <p:custDataLst>
              <p:tags r:id="rId27"/>
            </p:custDataLst>
          </p:nvPr>
        </p:nvSpPr>
        <p:spPr>
          <a:xfrm>
            <a:off x="8882388" y="2720869"/>
            <a:ext cx="155895" cy="155895"/>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33" name="椭圆 32"/>
          <p:cNvSpPr/>
          <p:nvPr>
            <p:custDataLst>
              <p:tags r:id="rId28"/>
            </p:custDataLst>
          </p:nvPr>
        </p:nvSpPr>
        <p:spPr>
          <a:xfrm>
            <a:off x="9318942" y="2821140"/>
            <a:ext cx="87934" cy="87934"/>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34" name="椭圆 33"/>
          <p:cNvSpPr/>
          <p:nvPr>
            <p:custDataLst>
              <p:tags r:id="rId29"/>
            </p:custDataLst>
          </p:nvPr>
        </p:nvSpPr>
        <p:spPr>
          <a:xfrm>
            <a:off x="9387631" y="3465858"/>
            <a:ext cx="285787" cy="285787"/>
          </a:xfrm>
          <a:prstGeom prst="ellipse">
            <a:avLst/>
          </a:prstGeom>
          <a:solidFill>
            <a:srgbClr val="0F6FC6">
              <a:alpha val="48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37500" lnSpcReduction="20000"/>
          </a:bodyPr>
          <a:p>
            <a:pPr algn="ctr"/>
            <a:endParaRPr lang="zh-CN" altLang="en-US" sz="1800">
              <a:solidFill>
                <a:sysClr val="window" lastClr="FFFFFF"/>
              </a:solidFill>
              <a:sym typeface="Arial" panose="020B0604020202020204" pitchFamily="34" charset="0"/>
            </a:endParaRPr>
          </a:p>
        </p:txBody>
      </p:sp>
      <p:sp>
        <p:nvSpPr>
          <p:cNvPr id="35" name="椭圆 34"/>
          <p:cNvSpPr/>
          <p:nvPr>
            <p:custDataLst>
              <p:tags r:id="rId30"/>
            </p:custDataLst>
          </p:nvPr>
        </p:nvSpPr>
        <p:spPr>
          <a:xfrm>
            <a:off x="8877487" y="4447941"/>
            <a:ext cx="1000820" cy="1000820"/>
          </a:xfrm>
          <a:prstGeom prst="ellipse">
            <a:avLst/>
          </a:prstGeom>
          <a:solidFill>
            <a:schemeClr val="accent1">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zh-CN" altLang="en-US" sz="1700" b="1" smtClean="0">
                <a:solidFill>
                  <a:srgbClr val="FFFFFF"/>
                </a:solidFill>
                <a:latin typeface="+mn-ea"/>
                <a:cs typeface="+mn-ea"/>
                <a:sym typeface="Arial" panose="020B0604020202020204" pitchFamily="34" charset="0"/>
              </a:rPr>
              <a:t>恶劣天气全应对</a:t>
            </a:r>
            <a:endParaRPr lang="zh-CN" altLang="en-US" sz="1700" b="1" smtClean="0">
              <a:solidFill>
                <a:srgbClr val="FFFFFF"/>
              </a:solidFill>
              <a:latin typeface="+mn-ea"/>
              <a:cs typeface="+mn-ea"/>
              <a:sym typeface="Arial" panose="020B0604020202020204" pitchFamily="34" charset="0"/>
            </a:endParaRPr>
          </a:p>
        </p:txBody>
      </p:sp>
      <p:sp>
        <p:nvSpPr>
          <p:cNvPr id="36" name="椭圆 35"/>
          <p:cNvSpPr/>
          <p:nvPr>
            <p:custDataLst>
              <p:tags r:id="rId31"/>
            </p:custDataLst>
          </p:nvPr>
        </p:nvSpPr>
        <p:spPr>
          <a:xfrm>
            <a:off x="10145329" y="3991857"/>
            <a:ext cx="395703" cy="395703"/>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37" name="椭圆 36"/>
          <p:cNvSpPr/>
          <p:nvPr>
            <p:custDataLst>
              <p:tags r:id="rId32"/>
            </p:custDataLst>
          </p:nvPr>
        </p:nvSpPr>
        <p:spPr>
          <a:xfrm>
            <a:off x="9834199" y="2928976"/>
            <a:ext cx="223877" cy="223877"/>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38" name="椭圆 37"/>
          <p:cNvSpPr/>
          <p:nvPr>
            <p:custDataLst>
              <p:tags r:id="rId33"/>
            </p:custDataLst>
          </p:nvPr>
        </p:nvSpPr>
        <p:spPr>
          <a:xfrm>
            <a:off x="9180801" y="1309475"/>
            <a:ext cx="458907" cy="458907"/>
          </a:xfrm>
          <a:prstGeom prst="ellipse">
            <a:avLst/>
          </a:prstGeom>
          <a:solidFill>
            <a:srgbClr val="0F6FC6">
              <a:alpha val="18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82500"/>
          </a:bodyPr>
          <a:p>
            <a:pPr algn="ctr"/>
            <a:endParaRPr lang="zh-CN" altLang="en-US" sz="1800">
              <a:solidFill>
                <a:sysClr val="window" lastClr="FFFFFF"/>
              </a:solidFill>
              <a:sym typeface="Arial" panose="020B0604020202020204" pitchFamily="34" charset="0"/>
            </a:endParaRPr>
          </a:p>
        </p:txBody>
      </p:sp>
      <p:sp>
        <p:nvSpPr>
          <p:cNvPr id="39" name="椭圆 38"/>
          <p:cNvSpPr/>
          <p:nvPr>
            <p:custDataLst>
              <p:tags r:id="rId34"/>
            </p:custDataLst>
          </p:nvPr>
        </p:nvSpPr>
        <p:spPr>
          <a:xfrm>
            <a:off x="9482602" y="1767263"/>
            <a:ext cx="395703" cy="395703"/>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40" name="椭圆 39"/>
          <p:cNvSpPr/>
          <p:nvPr>
            <p:custDataLst>
              <p:tags r:id="rId35"/>
            </p:custDataLst>
          </p:nvPr>
        </p:nvSpPr>
        <p:spPr>
          <a:xfrm>
            <a:off x="9790375" y="1683115"/>
            <a:ext cx="535407" cy="535407"/>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a:bodyPr>
          <a:p>
            <a:pPr algn="ctr"/>
            <a:endParaRPr lang="zh-CN" altLang="en-US" sz="1800">
              <a:solidFill>
                <a:sysClr val="window" lastClr="FFFFFF"/>
              </a:solidFill>
              <a:sym typeface="Arial" panose="020B0604020202020204" pitchFamily="34" charset="0"/>
            </a:endParaRPr>
          </a:p>
        </p:txBody>
      </p:sp>
      <p:sp>
        <p:nvSpPr>
          <p:cNvPr id="42" name="椭圆 41"/>
          <p:cNvSpPr/>
          <p:nvPr>
            <p:custDataLst>
              <p:tags r:id="rId36"/>
            </p:custDataLst>
          </p:nvPr>
        </p:nvSpPr>
        <p:spPr>
          <a:xfrm>
            <a:off x="11134588" y="2175996"/>
            <a:ext cx="192682" cy="192682"/>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43" name="椭圆 42"/>
          <p:cNvSpPr/>
          <p:nvPr>
            <p:custDataLst>
              <p:tags r:id="rId37"/>
            </p:custDataLst>
          </p:nvPr>
        </p:nvSpPr>
        <p:spPr>
          <a:xfrm>
            <a:off x="10517559" y="2483208"/>
            <a:ext cx="308952" cy="308952"/>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45000" lnSpcReduction="20000"/>
          </a:bodyPr>
          <a:p>
            <a:pPr algn="ctr"/>
            <a:endParaRPr lang="zh-CN" altLang="en-US" sz="1800">
              <a:solidFill>
                <a:sysClr val="window" lastClr="FFFFFF"/>
              </a:solidFill>
              <a:sym typeface="Arial" panose="020B0604020202020204" pitchFamily="34" charset="0"/>
            </a:endParaRPr>
          </a:p>
        </p:txBody>
      </p:sp>
      <p:sp>
        <p:nvSpPr>
          <p:cNvPr id="58" name="椭圆 57"/>
          <p:cNvSpPr/>
          <p:nvPr>
            <p:custDataLst>
              <p:tags r:id="rId38"/>
            </p:custDataLst>
          </p:nvPr>
        </p:nvSpPr>
        <p:spPr>
          <a:xfrm>
            <a:off x="6506563" y="3961961"/>
            <a:ext cx="155895" cy="155895"/>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61" name="椭圆 60"/>
          <p:cNvSpPr/>
          <p:nvPr>
            <p:custDataLst>
              <p:tags r:id="rId39"/>
            </p:custDataLst>
          </p:nvPr>
        </p:nvSpPr>
        <p:spPr>
          <a:xfrm>
            <a:off x="7001004" y="3892661"/>
            <a:ext cx="555280" cy="555280"/>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a:bodyPr>
          <a:p>
            <a:pPr algn="ctr"/>
            <a:endParaRPr lang="zh-CN" altLang="en-US" sz="1800">
              <a:solidFill>
                <a:sysClr val="window" lastClr="FFFFFF"/>
              </a:solidFill>
              <a:sym typeface="Arial" panose="020B0604020202020204" pitchFamily="34" charset="0"/>
            </a:endParaRPr>
          </a:p>
        </p:txBody>
      </p:sp>
      <p:sp>
        <p:nvSpPr>
          <p:cNvPr id="65" name="椭圆 64"/>
          <p:cNvSpPr/>
          <p:nvPr>
            <p:custDataLst>
              <p:tags r:id="rId40"/>
            </p:custDataLst>
          </p:nvPr>
        </p:nvSpPr>
        <p:spPr>
          <a:xfrm>
            <a:off x="7844744" y="3922839"/>
            <a:ext cx="78245" cy="78245"/>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68" name="椭圆 67"/>
          <p:cNvSpPr/>
          <p:nvPr>
            <p:custDataLst>
              <p:tags r:id="rId41"/>
            </p:custDataLst>
          </p:nvPr>
        </p:nvSpPr>
        <p:spPr>
          <a:xfrm>
            <a:off x="8352788" y="3656056"/>
            <a:ext cx="307843" cy="307843"/>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45000" lnSpcReduction="20000"/>
          </a:bodyPr>
          <a:p>
            <a:pPr algn="ctr"/>
            <a:endParaRPr lang="zh-CN" altLang="en-US" sz="1800">
              <a:solidFill>
                <a:sysClr val="window" lastClr="FFFFFF"/>
              </a:solidFill>
              <a:sym typeface="Arial" panose="020B0604020202020204" pitchFamily="34" charset="0"/>
            </a:endParaRPr>
          </a:p>
        </p:txBody>
      </p:sp>
      <p:sp>
        <p:nvSpPr>
          <p:cNvPr id="71" name="椭圆 70"/>
          <p:cNvSpPr/>
          <p:nvPr>
            <p:custDataLst>
              <p:tags r:id="rId42"/>
            </p:custDataLst>
          </p:nvPr>
        </p:nvSpPr>
        <p:spPr>
          <a:xfrm>
            <a:off x="8450483" y="2274412"/>
            <a:ext cx="223877" cy="223877"/>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72" name="椭圆 71"/>
          <p:cNvSpPr/>
          <p:nvPr>
            <p:custDataLst>
              <p:tags r:id="rId43"/>
            </p:custDataLst>
          </p:nvPr>
        </p:nvSpPr>
        <p:spPr>
          <a:xfrm>
            <a:off x="9179983" y="2691647"/>
            <a:ext cx="107170" cy="107170"/>
          </a:xfrm>
          <a:prstGeom prst="ellipse">
            <a:avLst/>
          </a:prstGeom>
          <a:solidFill>
            <a:srgbClr val="0F6FC6">
              <a:alpha val="18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73" name="椭圆 72"/>
          <p:cNvSpPr/>
          <p:nvPr>
            <p:custDataLst>
              <p:tags r:id="rId44"/>
            </p:custDataLst>
          </p:nvPr>
        </p:nvSpPr>
        <p:spPr>
          <a:xfrm>
            <a:off x="10076162" y="2722581"/>
            <a:ext cx="96341" cy="96341"/>
          </a:xfrm>
          <a:prstGeom prst="ellipse">
            <a:avLst/>
          </a:prstGeom>
          <a:solidFill>
            <a:srgbClr val="0F6FC6">
              <a:alpha val="9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25000" lnSpcReduction="20000"/>
          </a:bodyPr>
          <a:p>
            <a:pPr algn="ctr"/>
            <a:endParaRPr lang="zh-CN" altLang="en-US" sz="1800">
              <a:solidFill>
                <a:sysClr val="window" lastClr="FFFFFF"/>
              </a:solidFill>
              <a:sym typeface="Arial" panose="020B0604020202020204" pitchFamily="34" charset="0"/>
            </a:endParaRPr>
          </a:p>
        </p:txBody>
      </p:sp>
      <p:sp>
        <p:nvSpPr>
          <p:cNvPr id="124" name="椭圆 123"/>
          <p:cNvSpPr/>
          <p:nvPr>
            <p:custDataLst>
              <p:tags r:id="rId45"/>
            </p:custDataLst>
          </p:nvPr>
        </p:nvSpPr>
        <p:spPr>
          <a:xfrm>
            <a:off x="3511859" y="4547001"/>
            <a:ext cx="667192" cy="667192"/>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a:bodyPr>
          <a:p>
            <a:pPr algn="ctr"/>
            <a:endParaRPr lang="zh-CN" altLang="en-US" sz="1800">
              <a:solidFill>
                <a:sysClr val="window" lastClr="FFFFFF"/>
              </a:solidFill>
              <a:sym typeface="Arial" panose="020B0604020202020204" pitchFamily="34" charset="0"/>
            </a:endParaRPr>
          </a:p>
        </p:txBody>
      </p:sp>
      <p:sp>
        <p:nvSpPr>
          <p:cNvPr id="125" name="椭圆 124"/>
          <p:cNvSpPr/>
          <p:nvPr>
            <p:custDataLst>
              <p:tags r:id="rId46"/>
            </p:custDataLst>
          </p:nvPr>
        </p:nvSpPr>
        <p:spPr>
          <a:xfrm>
            <a:off x="5351308" y="2792160"/>
            <a:ext cx="395703" cy="395703"/>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126" name="椭圆 125"/>
          <p:cNvSpPr/>
          <p:nvPr>
            <p:custDataLst>
              <p:tags r:id="rId47"/>
            </p:custDataLst>
          </p:nvPr>
        </p:nvSpPr>
        <p:spPr>
          <a:xfrm>
            <a:off x="6719656" y="5416903"/>
            <a:ext cx="667192" cy="667192"/>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a:bodyPr>
          <a:p>
            <a:pPr algn="ctr"/>
            <a:endParaRPr lang="zh-CN" altLang="en-US" sz="1800">
              <a:solidFill>
                <a:sysClr val="window" lastClr="FFFFFF"/>
              </a:solidFill>
              <a:sym typeface="Arial" panose="020B0604020202020204" pitchFamily="34" charset="0"/>
            </a:endParaRPr>
          </a:p>
        </p:txBody>
      </p:sp>
      <p:sp>
        <p:nvSpPr>
          <p:cNvPr id="127" name="椭圆 126"/>
          <p:cNvSpPr/>
          <p:nvPr>
            <p:custDataLst>
              <p:tags r:id="rId48"/>
            </p:custDataLst>
          </p:nvPr>
        </p:nvSpPr>
        <p:spPr>
          <a:xfrm>
            <a:off x="8342462" y="4682745"/>
            <a:ext cx="395703" cy="395703"/>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128" name="椭圆 127"/>
          <p:cNvSpPr/>
          <p:nvPr>
            <p:custDataLst>
              <p:tags r:id="rId49"/>
            </p:custDataLst>
          </p:nvPr>
        </p:nvSpPr>
        <p:spPr>
          <a:xfrm>
            <a:off x="10555116" y="1692501"/>
            <a:ext cx="394027" cy="394027"/>
          </a:xfrm>
          <a:prstGeom prst="ellipse">
            <a:avLst/>
          </a:prstGeom>
          <a:solidFill>
            <a:srgbClr val="009DD9">
              <a:alpha val="55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rtlCol="0" anchor="ctr">
            <a:normAutofit fontScale="65000" lnSpcReduction="20000"/>
          </a:bodyPr>
          <a:p>
            <a:pPr algn="ctr"/>
            <a:endParaRPr lang="zh-CN" altLang="en-US" sz="1800">
              <a:solidFill>
                <a:sysClr val="window" lastClr="FFFFFF"/>
              </a:solidFill>
              <a:sym typeface="Arial" panose="020B0604020202020204" pitchFamily="34" charset="0"/>
            </a:endParaRPr>
          </a:p>
        </p:txBody>
      </p:sp>
      <p:sp>
        <p:nvSpPr>
          <p:cNvPr id="26" name="椭圆 25"/>
          <p:cNvSpPr/>
          <p:nvPr>
            <p:custDataLst>
              <p:tags r:id="rId50"/>
            </p:custDataLst>
          </p:nvPr>
        </p:nvSpPr>
        <p:spPr>
          <a:xfrm>
            <a:off x="10128337" y="2908915"/>
            <a:ext cx="1000820" cy="1000820"/>
          </a:xfrm>
          <a:prstGeom prst="ellipse">
            <a:avLst/>
          </a:prstGeom>
          <a:solidFill>
            <a:schemeClr val="accent1">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vertOverflow="overflow" horzOverflow="overflow" vert="horz" wrap="square" lIns="0" tIns="0" rIns="0" bIns="0" numCol="1" spcCol="0" rtlCol="0" fromWordArt="0" anchor="ctr" anchorCtr="0" forceAA="0" compatLnSpc="1">
            <a:noAutofit/>
          </a:bodyPr>
          <a:p>
            <a:pPr lvl="0" algn="ctr">
              <a:buClrTx/>
              <a:buSzTx/>
              <a:buFontTx/>
            </a:pPr>
            <a:r>
              <a:rPr lang="zh-CN" altLang="en-US" sz="1700" b="1" smtClean="0">
                <a:solidFill>
                  <a:srgbClr val="FFFFFF"/>
                </a:solidFill>
                <a:latin typeface="+mn-ea"/>
                <a:cs typeface="+mn-ea"/>
                <a:sym typeface="Arial" panose="020B0604020202020204" pitchFamily="34" charset="0"/>
              </a:rPr>
              <a:t>药残检测全项为0</a:t>
            </a:r>
            <a:endParaRPr lang="zh-CN" altLang="en-US" sz="1700" b="1" smtClean="0">
              <a:solidFill>
                <a:srgbClr val="FFFFFF"/>
              </a:solidFill>
              <a:latin typeface="+mn-ea"/>
              <a:cs typeface="+mn-ea"/>
              <a:sym typeface="Arial" panose="020B0604020202020204" pitchFamily="34" charset="0"/>
            </a:endParaRPr>
          </a:p>
        </p:txBody>
      </p:sp>
      <p:sp>
        <p:nvSpPr>
          <p:cNvPr id="100" name="文本框 99"/>
          <p:cNvSpPr txBox="1"/>
          <p:nvPr/>
        </p:nvSpPr>
        <p:spPr>
          <a:xfrm>
            <a:off x="358775" y="6095048"/>
            <a:ext cx="2154555" cy="368300"/>
          </a:xfrm>
          <a:prstGeom prst="rect">
            <a:avLst/>
          </a:prstGeom>
          <a:noFill/>
          <a:ln w="9525">
            <a:noFill/>
          </a:ln>
        </p:spPr>
        <p:txBody>
          <a:bodyPr wrap="square">
            <a:spAutoFit/>
          </a:bodyPr>
          <a:p>
            <a:r>
              <a:rPr lang="zh-CN" sz="1800" b="1">
                <a:solidFill>
                  <a:schemeClr val="tx1">
                    <a:lumMod val="65000"/>
                    <a:lumOff val="35000"/>
                  </a:schemeClr>
                </a:solidFill>
                <a:latin typeface="+mn-ea"/>
                <a:ea typeface="+mn-ea"/>
              </a:rPr>
              <a:t>自动循环感知模组</a:t>
            </a:r>
            <a:endParaRPr lang="zh-CN" altLang="en-US" sz="1800" b="1">
              <a:solidFill>
                <a:schemeClr val="tx1">
                  <a:lumMod val="65000"/>
                  <a:lumOff val="35000"/>
                </a:schemeClr>
              </a:solidFill>
              <a:latin typeface="+mn-ea"/>
              <a:ea typeface="+mn-ea"/>
            </a:endParaRPr>
          </a:p>
        </p:txBody>
      </p:sp>
      <p:sp>
        <p:nvSpPr>
          <p:cNvPr id="3" name="文本框 2"/>
          <p:cNvSpPr txBox="1"/>
          <p:nvPr/>
        </p:nvSpPr>
        <p:spPr>
          <a:xfrm>
            <a:off x="2997200" y="6095048"/>
            <a:ext cx="2727960" cy="368300"/>
          </a:xfrm>
          <a:prstGeom prst="rect">
            <a:avLst/>
          </a:prstGeom>
          <a:noFill/>
          <a:ln w="9525">
            <a:noFill/>
          </a:ln>
        </p:spPr>
        <p:txBody>
          <a:bodyPr wrap="square">
            <a:spAutoFit/>
          </a:bodyPr>
          <a:p>
            <a:pPr lvl="0" algn="l">
              <a:buClrTx/>
              <a:buSzTx/>
              <a:buFontTx/>
            </a:pPr>
            <a:r>
              <a:rPr lang="zh-CN" sz="1800" b="1">
                <a:solidFill>
                  <a:schemeClr val="tx1">
                    <a:lumMod val="65000"/>
                    <a:lumOff val="35000"/>
                  </a:schemeClr>
                </a:solidFill>
                <a:latin typeface="+mn-ea"/>
                <a:ea typeface="+mn-ea"/>
                <a:sym typeface="+mn-ea"/>
              </a:rPr>
              <a:t>前端数据集成与算法模组</a:t>
            </a:r>
            <a:endParaRPr lang="zh-CN" sz="1800" b="1">
              <a:solidFill>
                <a:schemeClr val="tx1">
                  <a:lumMod val="65000"/>
                  <a:lumOff val="35000"/>
                </a:schemeClr>
              </a:solidFill>
              <a:latin typeface="+mn-ea"/>
              <a:ea typeface="+mn-ea"/>
              <a:sym typeface="+mn-ea"/>
            </a:endParaRPr>
          </a:p>
        </p:txBody>
      </p:sp>
      <p:sp>
        <p:nvSpPr>
          <p:cNvPr id="23" name="文本框 22"/>
          <p:cNvSpPr txBox="1"/>
          <p:nvPr/>
        </p:nvSpPr>
        <p:spPr>
          <a:xfrm>
            <a:off x="4871720" y="6489700"/>
            <a:ext cx="3571875" cy="368300"/>
          </a:xfrm>
          <a:prstGeom prst="rect">
            <a:avLst/>
          </a:prstGeom>
          <a:noFill/>
          <a:ln w="9525">
            <a:noFill/>
          </a:ln>
        </p:spPr>
        <p:txBody>
          <a:bodyPr wrap="square">
            <a:spAutoFit/>
          </a:bodyPr>
          <a:p>
            <a:pPr lvl="0" algn="l">
              <a:buClrTx/>
              <a:buSzTx/>
              <a:buFontTx/>
            </a:pPr>
            <a:r>
              <a:rPr lang="zh-CN" sz="1800" b="1">
                <a:solidFill>
                  <a:schemeClr val="tx1">
                    <a:lumMod val="65000"/>
                    <a:lumOff val="35000"/>
                  </a:schemeClr>
                </a:solidFill>
                <a:latin typeface="+mn-ea"/>
                <a:ea typeface="+mn-ea"/>
                <a:sym typeface="+mn-ea"/>
              </a:rPr>
              <a:t>分布式数据存储与集合应用模组</a:t>
            </a:r>
            <a:endParaRPr lang="zh-CN" sz="1800" b="1">
              <a:solidFill>
                <a:schemeClr val="tx1">
                  <a:lumMod val="65000"/>
                  <a:lumOff val="35000"/>
                </a:schemeClr>
              </a:solidFill>
              <a:latin typeface="+mn-ea"/>
              <a:ea typeface="+mn-ea"/>
              <a:sym typeface="+mn-ea"/>
            </a:endParaRPr>
          </a:p>
        </p:txBody>
      </p:sp>
      <p:sp>
        <p:nvSpPr>
          <p:cNvPr id="41" name="文本框 40"/>
          <p:cNvSpPr txBox="1"/>
          <p:nvPr/>
        </p:nvSpPr>
        <p:spPr>
          <a:xfrm>
            <a:off x="9142730" y="6095048"/>
            <a:ext cx="2277110" cy="368300"/>
          </a:xfrm>
          <a:prstGeom prst="rect">
            <a:avLst/>
          </a:prstGeom>
          <a:noFill/>
          <a:ln w="9525">
            <a:noFill/>
          </a:ln>
        </p:spPr>
        <p:txBody>
          <a:bodyPr wrap="square">
            <a:spAutoFit/>
          </a:bodyPr>
          <a:p>
            <a:pPr lvl="0" algn="l">
              <a:buClrTx/>
              <a:buSzTx/>
              <a:buFontTx/>
            </a:pPr>
            <a:r>
              <a:rPr lang="zh-CN" sz="1800" b="1">
                <a:solidFill>
                  <a:schemeClr val="tx1">
                    <a:lumMod val="65000"/>
                    <a:lumOff val="35000"/>
                  </a:schemeClr>
                </a:solidFill>
                <a:latin typeface="+mn-ea"/>
                <a:ea typeface="+mn-ea"/>
                <a:sym typeface="+mn-ea"/>
              </a:rPr>
              <a:t>全环境图像感知模组</a:t>
            </a:r>
            <a:endParaRPr lang="zh-CN" sz="1800" b="1">
              <a:solidFill>
                <a:schemeClr val="tx1">
                  <a:lumMod val="65000"/>
                  <a:lumOff val="35000"/>
                </a:schemeClr>
              </a:solidFill>
              <a:latin typeface="+mn-ea"/>
              <a:ea typeface="+mn-ea"/>
              <a:sym typeface="+mn-ea"/>
            </a:endParaRPr>
          </a:p>
        </p:txBody>
      </p:sp>
      <p:sp>
        <p:nvSpPr>
          <p:cNvPr id="44" name="文本框 43"/>
          <p:cNvSpPr txBox="1"/>
          <p:nvPr/>
        </p:nvSpPr>
        <p:spPr>
          <a:xfrm>
            <a:off x="358775" y="6489700"/>
            <a:ext cx="2085975" cy="368300"/>
          </a:xfrm>
          <a:prstGeom prst="rect">
            <a:avLst/>
          </a:prstGeom>
          <a:noFill/>
          <a:ln w="9525">
            <a:noFill/>
          </a:ln>
        </p:spPr>
        <p:txBody>
          <a:bodyPr wrap="square">
            <a:spAutoFit/>
          </a:bodyPr>
          <a:p>
            <a:pPr lvl="0" algn="l">
              <a:buClrTx/>
              <a:buSzTx/>
              <a:buFontTx/>
            </a:pPr>
            <a:r>
              <a:rPr lang="zh-CN" sz="1800" b="1">
                <a:solidFill>
                  <a:schemeClr val="tx1">
                    <a:lumMod val="65000"/>
                    <a:lumOff val="35000"/>
                  </a:schemeClr>
                </a:solidFill>
                <a:latin typeface="+mn-ea"/>
                <a:ea typeface="+mn-ea"/>
                <a:sym typeface="+mn-ea"/>
              </a:rPr>
              <a:t>综合能源管理</a:t>
            </a:r>
            <a:r>
              <a:rPr lang="zh-CN" sz="1800" b="1">
                <a:solidFill>
                  <a:schemeClr val="tx1">
                    <a:lumMod val="65000"/>
                    <a:lumOff val="35000"/>
                  </a:schemeClr>
                </a:solidFill>
                <a:latin typeface="+mn-ea"/>
                <a:ea typeface="+mn-ea"/>
                <a:sym typeface="+mn-ea"/>
              </a:rPr>
              <a:t>模组</a:t>
            </a:r>
            <a:endParaRPr lang="zh-CN" sz="1800" b="1">
              <a:solidFill>
                <a:schemeClr val="tx1">
                  <a:lumMod val="65000"/>
                  <a:lumOff val="35000"/>
                </a:schemeClr>
              </a:solidFill>
              <a:latin typeface="+mn-ea"/>
              <a:ea typeface="+mn-ea"/>
              <a:sym typeface="+mn-ea"/>
            </a:endParaRPr>
          </a:p>
        </p:txBody>
      </p:sp>
      <p:sp>
        <p:nvSpPr>
          <p:cNvPr id="45" name="文本框 44"/>
          <p:cNvSpPr txBox="1"/>
          <p:nvPr/>
        </p:nvSpPr>
        <p:spPr>
          <a:xfrm>
            <a:off x="2464435" y="6489700"/>
            <a:ext cx="2080260" cy="368300"/>
          </a:xfrm>
          <a:prstGeom prst="rect">
            <a:avLst/>
          </a:prstGeom>
          <a:noFill/>
          <a:ln w="9525">
            <a:noFill/>
          </a:ln>
        </p:spPr>
        <p:txBody>
          <a:bodyPr wrap="square">
            <a:spAutoFit/>
          </a:bodyPr>
          <a:p>
            <a:pPr lvl="0" algn="l">
              <a:buClrTx/>
              <a:buSzTx/>
              <a:buFontTx/>
            </a:pPr>
            <a:r>
              <a:rPr lang="zh-CN" sz="1800" b="1">
                <a:solidFill>
                  <a:schemeClr val="tx1">
                    <a:lumMod val="65000"/>
                    <a:lumOff val="35000"/>
                  </a:schemeClr>
                </a:solidFill>
                <a:latin typeface="+mn-ea"/>
                <a:ea typeface="+mn-ea"/>
                <a:sym typeface="+mn-ea"/>
              </a:rPr>
              <a:t>光照综合分析模组</a:t>
            </a:r>
            <a:endParaRPr lang="zh-CN" sz="1800" b="1">
              <a:solidFill>
                <a:schemeClr val="tx1">
                  <a:lumMod val="65000"/>
                  <a:lumOff val="35000"/>
                </a:schemeClr>
              </a:solidFill>
              <a:latin typeface="+mn-ea"/>
              <a:ea typeface="+mn-ea"/>
              <a:sym typeface="+mn-ea"/>
            </a:endParaRPr>
          </a:p>
        </p:txBody>
      </p:sp>
      <p:sp>
        <p:nvSpPr>
          <p:cNvPr id="46" name="文本框 45"/>
          <p:cNvSpPr txBox="1"/>
          <p:nvPr/>
        </p:nvSpPr>
        <p:spPr>
          <a:xfrm>
            <a:off x="6355715" y="6095048"/>
            <a:ext cx="2294890" cy="368300"/>
          </a:xfrm>
          <a:prstGeom prst="rect">
            <a:avLst/>
          </a:prstGeom>
          <a:noFill/>
          <a:ln w="9525">
            <a:noFill/>
          </a:ln>
        </p:spPr>
        <p:txBody>
          <a:bodyPr wrap="square">
            <a:spAutoFit/>
          </a:bodyPr>
          <a:p>
            <a:pPr lvl="0" algn="l">
              <a:buClrTx/>
              <a:buSzTx/>
              <a:buFontTx/>
            </a:pPr>
            <a:r>
              <a:rPr lang="zh-CN" sz="1800" b="1">
                <a:solidFill>
                  <a:schemeClr val="tx1">
                    <a:lumMod val="65000"/>
                    <a:lumOff val="35000"/>
                  </a:schemeClr>
                </a:solidFill>
                <a:latin typeface="+mn-ea"/>
                <a:ea typeface="+mn-ea"/>
                <a:sym typeface="+mn-ea"/>
              </a:rPr>
              <a:t>防断电</a:t>
            </a:r>
            <a:r>
              <a:rPr lang="zh-CN" sz="1800" b="1">
                <a:solidFill>
                  <a:schemeClr val="tx1">
                    <a:lumMod val="65000"/>
                    <a:lumOff val="35000"/>
                  </a:schemeClr>
                </a:solidFill>
                <a:latin typeface="+mn-ea"/>
                <a:ea typeface="+mn-ea"/>
                <a:sym typeface="+mn-ea"/>
              </a:rPr>
              <a:t>液氧</a:t>
            </a:r>
            <a:r>
              <a:rPr lang="zh-CN" sz="1800" b="1">
                <a:solidFill>
                  <a:schemeClr val="tx1">
                    <a:lumMod val="65000"/>
                    <a:lumOff val="35000"/>
                  </a:schemeClr>
                </a:solidFill>
                <a:latin typeface="+mn-ea"/>
                <a:ea typeface="+mn-ea"/>
                <a:sym typeface="+mn-ea"/>
              </a:rPr>
              <a:t>维生模组</a:t>
            </a:r>
            <a:endParaRPr lang="zh-CN" sz="1800" b="1">
              <a:solidFill>
                <a:schemeClr val="tx1">
                  <a:lumMod val="65000"/>
                  <a:lumOff val="35000"/>
                </a:schemeClr>
              </a:solidFill>
              <a:latin typeface="+mn-ea"/>
              <a:ea typeface="+mn-ea"/>
              <a:sym typeface="+mn-ea"/>
            </a:endParaRPr>
          </a:p>
        </p:txBody>
      </p:sp>
      <p:sp>
        <p:nvSpPr>
          <p:cNvPr id="47" name="文本框 46"/>
          <p:cNvSpPr txBox="1"/>
          <p:nvPr>
            <p:custDataLst>
              <p:tags r:id="rId51"/>
            </p:custDataLst>
          </p:nvPr>
        </p:nvSpPr>
        <p:spPr>
          <a:xfrm>
            <a:off x="8689340" y="6489700"/>
            <a:ext cx="3515995" cy="368300"/>
          </a:xfrm>
          <a:prstGeom prst="rect">
            <a:avLst/>
          </a:prstGeom>
          <a:noFill/>
          <a:ln w="9525">
            <a:noFill/>
          </a:ln>
        </p:spPr>
        <p:txBody>
          <a:bodyPr wrap="square">
            <a:spAutoFit/>
          </a:bodyPr>
          <a:p>
            <a:pPr lvl="0" algn="l">
              <a:buClrTx/>
              <a:buSzTx/>
              <a:buFontTx/>
            </a:pPr>
            <a:r>
              <a:rPr lang="zh-CN" sz="1800" b="1">
                <a:solidFill>
                  <a:schemeClr val="tx1">
                    <a:lumMod val="65000"/>
                    <a:lumOff val="35000"/>
                  </a:schemeClr>
                </a:solidFill>
                <a:latin typeface="+mn-ea"/>
                <a:ea typeface="+mn-ea"/>
                <a:sym typeface="+mn-ea"/>
              </a:rPr>
              <a:t>CNN</a:t>
            </a:r>
            <a:r>
              <a:rPr lang="zh-CN" sz="1800" b="1">
                <a:solidFill>
                  <a:schemeClr val="tx1">
                    <a:lumMod val="65000"/>
                    <a:lumOff val="35000"/>
                  </a:schemeClr>
                </a:solidFill>
                <a:latin typeface="+mn-ea"/>
                <a:ea typeface="+mn-ea"/>
                <a:sym typeface="+mn-ea"/>
              </a:rPr>
              <a:t>卷积神经网络疾病预测模组</a:t>
            </a:r>
            <a:endParaRPr lang="zh-CN" sz="1800" b="1">
              <a:solidFill>
                <a:schemeClr val="tx1">
                  <a:lumMod val="65000"/>
                  <a:lumOff val="35000"/>
                </a:schemeClr>
              </a:solidFill>
              <a:latin typeface="+mn-ea"/>
              <a:ea typeface="+mn-ea"/>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4"/>
          <p:cNvSpPr/>
          <p:nvPr/>
        </p:nvSpPr>
        <p:spPr>
          <a:xfrm>
            <a:off x="125095" y="850900"/>
            <a:ext cx="586105" cy="5808980"/>
          </a:xfrm>
          <a:prstGeom prst="rect">
            <a:avLst/>
          </a:prstGeom>
          <a:noFill/>
          <a:ln w="0" cap="flat">
            <a:noFill/>
            <a:prstDash val="solid"/>
            <a:miter lim="0"/>
          </a:ln>
        </p:spPr>
        <p:txBody>
          <a:bodyPr vert="eaVert" wrap="square" lIns="0" tIns="0" rIns="0" bIns="0"/>
          <a:lstStyle/>
          <a:p>
            <a:pPr algn="dist" rtl="0" eaLnBrk="0">
              <a:lnSpc>
                <a:spcPct val="86000"/>
              </a:lnSpc>
            </a:pPr>
            <a:r>
              <a:rPr lang="zh-CN" altLang="en-US" sz="4400" kern="0" spc="160" dirty="0">
                <a:solidFill>
                  <a:srgbClr val="000000">
                    <a:alpha val="100000"/>
                  </a:srgbClr>
                </a:solidFill>
                <a:latin typeface="+mn-ea"/>
                <a:ea typeface="+mn-ea"/>
                <a:cs typeface="宋体" panose="02010600030101010101" pitchFamily="2" charset="-122"/>
              </a:rPr>
              <a:t>好技术好产品获得认证</a:t>
            </a:r>
            <a:endParaRPr lang="zh-CN" altLang="en-US" sz="4400" kern="0" spc="160" dirty="0">
              <a:solidFill>
                <a:srgbClr val="000000">
                  <a:alpha val="100000"/>
                </a:srgbClr>
              </a:solidFill>
              <a:latin typeface="+mn-ea"/>
              <a:ea typeface="+mn-ea"/>
              <a:cs typeface="宋体" panose="02010600030101010101" pitchFamily="2" charset="-122"/>
            </a:endParaRPr>
          </a:p>
        </p:txBody>
      </p:sp>
      <p:sp>
        <p:nvSpPr>
          <p:cNvPr id="6" name="文本框 5"/>
          <p:cNvSpPr txBox="1"/>
          <p:nvPr/>
        </p:nvSpPr>
        <p:spPr>
          <a:xfrm>
            <a:off x="4301877" y="113270"/>
            <a:ext cx="5940000" cy="737235"/>
          </a:xfrm>
          <a:prstGeom prst="rect">
            <a:avLst/>
          </a:prstGeom>
          <a:noFill/>
        </p:spPr>
        <p:txBody>
          <a:bodyPr wrap="square">
            <a:spAutoFit/>
          </a:bodyPr>
          <a:p>
            <a:pPr>
              <a:buNone/>
            </a:pPr>
            <a:r>
              <a:rPr lang="zh-CN" altLang="en-US" sz="1400" b="0" dirty="0">
                <a:solidFill>
                  <a:srgbClr val="FFFFFF"/>
                </a:solidFill>
                <a:effectLst/>
                <a:latin typeface="MicrosoftYaHei-Bold"/>
              </a:rPr>
              <a:t>成为全球领先的科技创新服务平台</a:t>
            </a:r>
            <a:endParaRPr lang="zh-CN" altLang="en-US" sz="1400" dirty="0"/>
          </a:p>
          <a:p>
            <a:r>
              <a:rPr lang="en-US" altLang="zh-CN" sz="1400" b="0" dirty="0">
                <a:solidFill>
                  <a:srgbClr val="FFFFFF"/>
                </a:solidFill>
                <a:effectLst/>
                <a:latin typeface="MicrosoftYaHei"/>
              </a:rPr>
              <a:t>Become a world leading technology innovatio</a:t>
            </a:r>
            <a:endParaRPr lang="en-US" altLang="zh-CN" sz="1400" dirty="0"/>
          </a:p>
        </p:txBody>
      </p:sp>
      <p:grpSp>
        <p:nvGrpSpPr>
          <p:cNvPr id="12" name="组合 11"/>
          <p:cNvGrpSpPr/>
          <p:nvPr/>
        </p:nvGrpSpPr>
        <p:grpSpPr>
          <a:xfrm>
            <a:off x="1490345" y="725805"/>
            <a:ext cx="3533140" cy="5501640"/>
            <a:chOff x="2188" y="1786"/>
            <a:chExt cx="5564" cy="8664"/>
          </a:xfrm>
        </p:grpSpPr>
        <p:pic>
          <p:nvPicPr>
            <p:cNvPr id="3" name="图片 2"/>
            <p:cNvPicPr>
              <a:picLocks noChangeAspect="1"/>
            </p:cNvPicPr>
            <p:nvPr/>
          </p:nvPicPr>
          <p:blipFill>
            <a:blip r:embed="rId1"/>
            <a:stretch>
              <a:fillRect/>
            </a:stretch>
          </p:blipFill>
          <p:spPr>
            <a:xfrm>
              <a:off x="2188" y="1786"/>
              <a:ext cx="5564" cy="7745"/>
            </a:xfrm>
            <a:prstGeom prst="rect">
              <a:avLst/>
            </a:prstGeom>
          </p:spPr>
        </p:pic>
        <p:sp>
          <p:nvSpPr>
            <p:cNvPr id="5" name="文本框 4"/>
            <p:cNvSpPr txBox="1"/>
            <p:nvPr/>
          </p:nvSpPr>
          <p:spPr>
            <a:xfrm>
              <a:off x="2811" y="9531"/>
              <a:ext cx="4318" cy="919"/>
            </a:xfrm>
            <a:prstGeom prst="rect">
              <a:avLst/>
            </a:prstGeom>
            <a:noFill/>
          </p:spPr>
          <p:txBody>
            <a:bodyPr wrap="square" rtlCol="0">
              <a:spAutoFit/>
            </a:bodyPr>
            <a:p>
              <a:r>
                <a:rPr lang="zh-CN" altLang="en-US" sz="3200" b="1">
                  <a:latin typeface="黑体" panose="02010609060101010101" charset="-122"/>
                  <a:ea typeface="黑体" panose="02010609060101010101" charset="-122"/>
                </a:rPr>
                <a:t>菜</a:t>
              </a:r>
              <a:r>
                <a:rPr lang="en-US" altLang="zh-CN">
                  <a:ea typeface="宋体" panose="02010600030101010101" pitchFamily="2" charset="-122"/>
                </a:rPr>
                <a:t> </a:t>
              </a:r>
              <a:r>
                <a:rPr lang="zh-CN" altLang="en-US">
                  <a:ea typeface="宋体" panose="02010600030101010101" pitchFamily="2" charset="-122"/>
                </a:rPr>
                <a:t>获得有机认证</a:t>
              </a:r>
              <a:endParaRPr lang="zh-CN" altLang="en-US">
                <a:ea typeface="宋体" panose="02010600030101010101" pitchFamily="2" charset="-122"/>
              </a:endParaRPr>
            </a:p>
          </p:txBody>
        </p:sp>
      </p:grpSp>
      <p:grpSp>
        <p:nvGrpSpPr>
          <p:cNvPr id="10" name="组合 9"/>
          <p:cNvGrpSpPr/>
          <p:nvPr/>
        </p:nvGrpSpPr>
        <p:grpSpPr>
          <a:xfrm>
            <a:off x="7606030" y="725805"/>
            <a:ext cx="3611880" cy="5536565"/>
            <a:chOff x="10229" y="1770"/>
            <a:chExt cx="5688" cy="8719"/>
          </a:xfrm>
        </p:grpSpPr>
        <p:pic>
          <p:nvPicPr>
            <p:cNvPr id="8" name="图片 7"/>
            <p:cNvPicPr>
              <a:picLocks noChangeAspect="1"/>
            </p:cNvPicPr>
            <p:nvPr/>
          </p:nvPicPr>
          <p:blipFill>
            <a:blip r:embed="rId2"/>
            <a:stretch>
              <a:fillRect/>
            </a:stretch>
          </p:blipFill>
          <p:spPr>
            <a:xfrm>
              <a:off x="10229" y="1770"/>
              <a:ext cx="5688" cy="7989"/>
            </a:xfrm>
            <a:prstGeom prst="rect">
              <a:avLst/>
            </a:prstGeom>
          </p:spPr>
        </p:pic>
        <p:sp>
          <p:nvSpPr>
            <p:cNvPr id="9" name="文本框 8"/>
            <p:cNvSpPr txBox="1"/>
            <p:nvPr/>
          </p:nvSpPr>
          <p:spPr>
            <a:xfrm>
              <a:off x="10799" y="9570"/>
              <a:ext cx="4318" cy="919"/>
            </a:xfrm>
            <a:prstGeom prst="rect">
              <a:avLst/>
            </a:prstGeom>
            <a:noFill/>
          </p:spPr>
          <p:txBody>
            <a:bodyPr wrap="square" rtlCol="0">
              <a:spAutoFit/>
            </a:bodyPr>
            <a:p>
              <a:r>
                <a:rPr lang="zh-CN" altLang="en-US" sz="3200" b="1">
                  <a:latin typeface="黑体" panose="02010609060101010101" charset="-122"/>
                  <a:ea typeface="黑体" panose="02010609060101010101" charset="-122"/>
                </a:rPr>
                <a:t>鱼</a:t>
              </a:r>
              <a:r>
                <a:rPr lang="en-US" altLang="zh-CN">
                  <a:ea typeface="宋体" panose="02010600030101010101" pitchFamily="2" charset="-122"/>
                </a:rPr>
                <a:t> </a:t>
              </a:r>
              <a:r>
                <a:rPr lang="zh-CN" altLang="en-US">
                  <a:ea typeface="宋体" panose="02010600030101010101" pitchFamily="2" charset="-122"/>
                </a:rPr>
                <a:t>获得</a:t>
              </a:r>
              <a:r>
                <a:rPr lang="en-US" altLang="zh-CN">
                  <a:ea typeface="宋体" panose="02010600030101010101" pitchFamily="2" charset="-122"/>
                </a:rPr>
                <a:t>GAP</a:t>
              </a:r>
              <a:r>
                <a:rPr lang="zh-CN" altLang="en-US">
                  <a:ea typeface="宋体" panose="02010600030101010101" pitchFamily="2" charset="-122"/>
                </a:rPr>
                <a:t>认证</a:t>
              </a:r>
              <a:endParaRPr lang="zh-CN" altLang="en-US">
                <a:ea typeface="宋体" panose="02010600030101010101" pitchFamily="2" charset="-122"/>
              </a:endParaRPr>
            </a:p>
          </p:txBody>
        </p:sp>
      </p:grpSp>
      <p:sp>
        <p:nvSpPr>
          <p:cNvPr id="11" name="文本框 10"/>
          <p:cNvSpPr txBox="1"/>
          <p:nvPr/>
        </p:nvSpPr>
        <p:spPr>
          <a:xfrm>
            <a:off x="1708785" y="6213475"/>
            <a:ext cx="9367520" cy="521970"/>
          </a:xfrm>
          <a:prstGeom prst="rect">
            <a:avLst/>
          </a:prstGeom>
          <a:noFill/>
        </p:spPr>
        <p:txBody>
          <a:bodyPr wrap="square" rtlCol="0">
            <a:spAutoFit/>
          </a:bodyPr>
          <a:p>
            <a:pPr algn="dist"/>
            <a:r>
              <a:rPr lang="zh-CN" altLang="en-US" sz="2800" b="1">
                <a:solidFill>
                  <a:srgbClr val="FF0000"/>
                </a:solidFill>
                <a:latin typeface="+mn-ea"/>
                <a:ea typeface="+mn-ea"/>
              </a:rPr>
              <a:t>全行业唯一一家获得蔬菜有机认证的企业</a:t>
            </a:r>
            <a:endParaRPr lang="zh-CN" altLang="en-US" sz="2800" b="1">
              <a:solidFill>
                <a:srgbClr val="FF0000"/>
              </a:solidFill>
              <a:latin typeface="+mn-ea"/>
              <a:ea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318770" y="204470"/>
            <a:ext cx="11553825" cy="6448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528320" y="352425"/>
            <a:ext cx="11134725" cy="6153150"/>
          </a:xfrm>
          <a:prstGeom prst="rect">
            <a:avLst/>
          </a:prstGeom>
        </p:spPr>
      </p:pic>
      <p:pic>
        <p:nvPicPr>
          <p:cNvPr id="2" name="图片 1"/>
          <p:cNvPicPr>
            <a:picLocks noChangeAspect="1"/>
          </p:cNvPicPr>
          <p:nvPr>
            <p:custDataLst>
              <p:tags r:id="rId3"/>
            </p:custDataLst>
          </p:nvPr>
        </p:nvPicPr>
        <p:blipFill>
          <a:blip r:embed="rId2"/>
          <a:srcRect t="23364" r="58855" b="26316"/>
          <a:stretch>
            <a:fillRect/>
          </a:stretch>
        </p:blipFill>
        <p:spPr>
          <a:xfrm>
            <a:off x="528320" y="1701165"/>
            <a:ext cx="4827905" cy="3263265"/>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1860,&quot;width&quot;:1800}"/>
</p:tagLst>
</file>

<file path=ppt/tags/tag10.xml><?xml version="1.0" encoding="utf-8"?>
<p:tagLst xmlns:p="http://schemas.openxmlformats.org/presentationml/2006/main">
  <p:tag name="KSO_WM_TEMPLATE_CATEGORY" val="diagram"/>
  <p:tag name="KSO_WM_TEMPLATE_INDEX" val="160589"/>
  <p:tag name="KSO_WM_UNIT_TYPE" val="l_i"/>
  <p:tag name="KSO_WM_UNIT_INDEX" val="1_2"/>
  <p:tag name="KSO_WM_UNIT_ID" val="diagram160589_6*l_i*1_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11.xml><?xml version="1.0" encoding="utf-8"?>
<p:tagLst xmlns:p="http://schemas.openxmlformats.org/presentationml/2006/main">
  <p:tag name="KSO_WM_TEMPLATE_CATEGORY" val="diagram"/>
  <p:tag name="KSO_WM_TEMPLATE_INDEX" val="160589"/>
  <p:tag name="KSO_WM_UNIT_TYPE" val="l_i"/>
  <p:tag name="KSO_WM_UNIT_INDEX" val="1_3"/>
  <p:tag name="KSO_WM_UNIT_ID" val="diagram160589_6*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12.xml><?xml version="1.0" encoding="utf-8"?>
<p:tagLst xmlns:p="http://schemas.openxmlformats.org/presentationml/2006/main">
  <p:tag name="KSO_WM_TEMPLATE_CATEGORY" val="diagram"/>
  <p:tag name="KSO_WM_TEMPLATE_INDEX" val="160589"/>
  <p:tag name="KSO_WM_UNIT_TYPE" val="l_i"/>
  <p:tag name="KSO_WM_UNIT_INDEX" val="1_4"/>
  <p:tag name="KSO_WM_UNIT_ID" val="diagram160589_6*l_i*1_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13.xml><?xml version="1.0" encoding="utf-8"?>
<p:tagLst xmlns:p="http://schemas.openxmlformats.org/presentationml/2006/main">
  <p:tag name="KSO_WM_TEMPLATE_CATEGORY" val="diagram"/>
  <p:tag name="KSO_WM_TEMPLATE_INDEX" val="160589"/>
  <p:tag name="KSO_WM_UNIT_TYPE" val="l_i"/>
  <p:tag name="KSO_WM_UNIT_INDEX" val="1_5"/>
  <p:tag name="KSO_WM_UNIT_ID" val="diagram160589_6*l_i*1_5"/>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14.xml><?xml version="1.0" encoding="utf-8"?>
<p:tagLst xmlns:p="http://schemas.openxmlformats.org/presentationml/2006/main">
  <p:tag name="KSO_WM_TEMPLATE_CATEGORY" val="diagram"/>
  <p:tag name="KSO_WM_TEMPLATE_INDEX" val="160589"/>
  <p:tag name="KSO_WM_UNIT_TYPE" val="l_i"/>
  <p:tag name="KSO_WM_UNIT_INDEX" val="1_6"/>
  <p:tag name="KSO_WM_UNIT_ID" val="diagram160589_6*l_i*1_6"/>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15.xml><?xml version="1.0" encoding="utf-8"?>
<p:tagLst xmlns:p="http://schemas.openxmlformats.org/presentationml/2006/main">
  <p:tag name="KSO_WM_TEMPLATE_CATEGORY" val="diagram"/>
  <p:tag name="KSO_WM_TEMPLATE_INDEX" val="160589"/>
  <p:tag name="KSO_WM_UNIT_TYPE" val="l_i"/>
  <p:tag name="KSO_WM_UNIT_INDEX" val="1_7"/>
  <p:tag name="KSO_WM_UNIT_ID" val="diagram160589_6*l_i*1_7"/>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16.xml><?xml version="1.0" encoding="utf-8"?>
<p:tagLst xmlns:p="http://schemas.openxmlformats.org/presentationml/2006/main">
  <p:tag name="KSO_WM_TEMPLATE_CATEGORY" val="diagram"/>
  <p:tag name="KSO_WM_TEMPLATE_INDEX" val="160589"/>
  <p:tag name="KSO_WM_UNIT_TYPE" val="l_h_f"/>
  <p:tag name="KSO_WM_UNIT_INDEX" val="1_2_1"/>
  <p:tag name="KSO_WM_UNIT_ID" val="diagram160589_6*l_h_f*1_2_1"/>
  <p:tag name="KSO_WM_UNIT_CLEAR" val="1"/>
  <p:tag name="KSO_WM_UNIT_LAYERLEVEL" val="1_1_1"/>
  <p:tag name="KSO_WM_UNIT_VALUE" val="20"/>
  <p:tag name="KSO_WM_UNIT_HIGHLIGHT" val="0"/>
  <p:tag name="KSO_WM_UNIT_COMPATIBLE" val="0"/>
  <p:tag name="KSO_WM_BEAUTIFY_FLAG" val="#wm#"/>
  <p:tag name="KSO_WM_TAG_VERSION" val="1.0"/>
  <p:tag name="KSO_WM_DIAGRAM_GROUP_CODE" val="l1-1"/>
  <p:tag name="KSO_WM_UNIT_PRESET_TEXT" val="AMET"/>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17.xml><?xml version="1.0" encoding="utf-8"?>
<p:tagLst xmlns:p="http://schemas.openxmlformats.org/presentationml/2006/main">
  <p:tag name="KSO_WM_TEMPLATE_CATEGORY" val="diagram"/>
  <p:tag name="KSO_WM_TEMPLATE_INDEX" val="160589"/>
  <p:tag name="KSO_WM_UNIT_TYPE" val="l_i"/>
  <p:tag name="KSO_WM_UNIT_INDEX" val="1_8"/>
  <p:tag name="KSO_WM_UNIT_ID" val="diagram160589_6*l_i*1_8"/>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18.xml><?xml version="1.0" encoding="utf-8"?>
<p:tagLst xmlns:p="http://schemas.openxmlformats.org/presentationml/2006/main">
  <p:tag name="KSO_WM_TEMPLATE_CATEGORY" val="diagram"/>
  <p:tag name="KSO_WM_TEMPLATE_INDEX" val="160589"/>
  <p:tag name="KSO_WM_UNIT_TYPE" val="l_i"/>
  <p:tag name="KSO_WM_UNIT_INDEX" val="1_9"/>
  <p:tag name="KSO_WM_UNIT_ID" val="diagram160589_6*l_i*1_9"/>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19.xml><?xml version="1.0" encoding="utf-8"?>
<p:tagLst xmlns:p="http://schemas.openxmlformats.org/presentationml/2006/main">
  <p:tag name="KSO_WM_TEMPLATE_CATEGORY" val="diagram"/>
  <p:tag name="KSO_WM_TEMPLATE_INDEX" val="160589"/>
  <p:tag name="KSO_WM_UNIT_TYPE" val="l_i"/>
  <p:tag name="KSO_WM_UNIT_INDEX" val="1_10"/>
  <p:tag name="KSO_WM_UNIT_ID" val="diagram160589_6*l_i*1_10"/>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xml><?xml version="1.0" encoding="utf-8"?>
<p:tagLst xmlns:p="http://schemas.openxmlformats.org/presentationml/2006/main">
  <p:tag name="KSO_WM_UNIT_PLACING_PICTURE_USER_VIEWPORT" val="{&quot;height&quot;:7850,&quot;width&quot;:15732}"/>
</p:tagLst>
</file>

<file path=ppt/tags/tag20.xml><?xml version="1.0" encoding="utf-8"?>
<p:tagLst xmlns:p="http://schemas.openxmlformats.org/presentationml/2006/main">
  <p:tag name="KSO_WM_TEMPLATE_CATEGORY" val="diagram"/>
  <p:tag name="KSO_WM_TEMPLATE_INDEX" val="160589"/>
  <p:tag name="KSO_WM_UNIT_TYPE" val="l_i"/>
  <p:tag name="KSO_WM_UNIT_INDEX" val="1_11"/>
  <p:tag name="KSO_WM_UNIT_ID" val="diagram160589_6*l_i*1_1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1.xml><?xml version="1.0" encoding="utf-8"?>
<p:tagLst xmlns:p="http://schemas.openxmlformats.org/presentationml/2006/main">
  <p:tag name="KSO_WM_TEMPLATE_CATEGORY" val="diagram"/>
  <p:tag name="KSO_WM_TEMPLATE_INDEX" val="160589"/>
  <p:tag name="KSO_WM_UNIT_TYPE" val="l_i"/>
  <p:tag name="KSO_WM_UNIT_INDEX" val="1_12"/>
  <p:tag name="KSO_WM_UNIT_ID" val="diagram160589_6*l_i*1_1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2.xml><?xml version="1.0" encoding="utf-8"?>
<p:tagLst xmlns:p="http://schemas.openxmlformats.org/presentationml/2006/main">
  <p:tag name="KSO_WM_TEMPLATE_CATEGORY" val="diagram"/>
  <p:tag name="KSO_WM_TEMPLATE_INDEX" val="160589"/>
  <p:tag name="KSO_WM_UNIT_TYPE" val="l_i"/>
  <p:tag name="KSO_WM_UNIT_INDEX" val="1_13"/>
  <p:tag name="KSO_WM_UNIT_ID" val="diagram160589_6*l_i*1_1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3.xml><?xml version="1.0" encoding="utf-8"?>
<p:tagLst xmlns:p="http://schemas.openxmlformats.org/presentationml/2006/main">
  <p:tag name="KSO_WM_TEMPLATE_CATEGORY" val="diagram"/>
  <p:tag name="KSO_WM_TEMPLATE_INDEX" val="160589"/>
  <p:tag name="KSO_WM_UNIT_TYPE" val="l_h_f"/>
  <p:tag name="KSO_WM_UNIT_INDEX" val="1_4_1"/>
  <p:tag name="KSO_WM_UNIT_ID" val="diagram160589_6*l_h_f*1_4_1"/>
  <p:tag name="KSO_WM_UNIT_CLEAR" val="1"/>
  <p:tag name="KSO_WM_UNIT_LAYERLEVEL" val="1_1_1"/>
  <p:tag name="KSO_WM_UNIT_VALUE" val="12"/>
  <p:tag name="KSO_WM_UNIT_HIGHLIGHT" val="0"/>
  <p:tag name="KSO_WM_UNIT_COMPATIBLE" val="0"/>
  <p:tag name="KSO_WM_BEAUTIFY_FLAG" val="#wm#"/>
  <p:tag name="KSO_WM_TAG_VERSION" val="1.0"/>
  <p:tag name="KSO_WM_DIAGRAM_GROUP_CODE" val="l1-1"/>
  <p:tag name="KSO_WM_UNIT_PRESET_TEXT" val="AMET"/>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4.xml><?xml version="1.0" encoding="utf-8"?>
<p:tagLst xmlns:p="http://schemas.openxmlformats.org/presentationml/2006/main">
  <p:tag name="KSO_WM_TEMPLATE_CATEGORY" val="diagram"/>
  <p:tag name="KSO_WM_TEMPLATE_INDEX" val="160589"/>
  <p:tag name="KSO_WM_UNIT_TYPE" val="l_i"/>
  <p:tag name="KSO_WM_UNIT_INDEX" val="1_14"/>
  <p:tag name="KSO_WM_UNIT_ID" val="diagram160589_6*l_i*1_1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5.xml><?xml version="1.0" encoding="utf-8"?>
<p:tagLst xmlns:p="http://schemas.openxmlformats.org/presentationml/2006/main">
  <p:tag name="KSO_WM_TEMPLATE_CATEGORY" val="diagram"/>
  <p:tag name="KSO_WM_TEMPLATE_INDEX" val="160589"/>
  <p:tag name="KSO_WM_UNIT_TYPE" val="l_i"/>
  <p:tag name="KSO_WM_UNIT_INDEX" val="1_15"/>
  <p:tag name="KSO_WM_UNIT_ID" val="diagram160589_6*l_i*1_15"/>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6.xml><?xml version="1.0" encoding="utf-8"?>
<p:tagLst xmlns:p="http://schemas.openxmlformats.org/presentationml/2006/main">
  <p:tag name="KSO_WM_TEMPLATE_CATEGORY" val="diagram"/>
  <p:tag name="KSO_WM_TEMPLATE_INDEX" val="160589"/>
  <p:tag name="KSO_WM_UNIT_TYPE" val="l_i"/>
  <p:tag name="KSO_WM_UNIT_INDEX" val="1_16"/>
  <p:tag name="KSO_WM_UNIT_ID" val="diagram160589_6*l_i*1_16"/>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7.xml><?xml version="1.0" encoding="utf-8"?>
<p:tagLst xmlns:p="http://schemas.openxmlformats.org/presentationml/2006/main">
  <p:tag name="KSO_WM_TEMPLATE_CATEGORY" val="diagram"/>
  <p:tag name="KSO_WM_TEMPLATE_INDEX" val="160589"/>
  <p:tag name="KSO_WM_UNIT_TYPE" val="l_i"/>
  <p:tag name="KSO_WM_UNIT_INDEX" val="1_17"/>
  <p:tag name="KSO_WM_UNIT_ID" val="diagram160589_6*l_i*1_17"/>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8.xml><?xml version="1.0" encoding="utf-8"?>
<p:tagLst xmlns:p="http://schemas.openxmlformats.org/presentationml/2006/main">
  <p:tag name="KSO_WM_TEMPLATE_CATEGORY" val="diagram"/>
  <p:tag name="KSO_WM_TEMPLATE_INDEX" val="160589"/>
  <p:tag name="KSO_WM_UNIT_TYPE" val="l_h_f"/>
  <p:tag name="KSO_WM_UNIT_INDEX" val="1_1_1"/>
  <p:tag name="KSO_WM_UNIT_ID" val="diagram160589_6*l_h_f*1_1_1"/>
  <p:tag name="KSO_WM_UNIT_CLEAR" val="1"/>
  <p:tag name="KSO_WM_UNIT_LAYERLEVEL" val="1_1_1"/>
  <p:tag name="KSO_WM_UNIT_VALUE" val="20"/>
  <p:tag name="KSO_WM_UNIT_HIGHLIGHT" val="0"/>
  <p:tag name="KSO_WM_UNIT_COMPATIBLE" val="0"/>
  <p:tag name="KSO_WM_BEAUTIFY_FLAG" val="#wm#"/>
  <p:tag name="KSO_WM_TAG_VERSION" val="1.0"/>
  <p:tag name="KSO_WM_DIAGRAM_GROUP_CODE" val="l1-1"/>
  <p:tag name="KSO_WM_UNIT_PRESET_TEXT" val="AMET"/>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29.xml><?xml version="1.0" encoding="utf-8"?>
<p:tagLst xmlns:p="http://schemas.openxmlformats.org/presentationml/2006/main">
  <p:tag name="KSO_WM_TEMPLATE_CATEGORY" val="diagram"/>
  <p:tag name="KSO_WM_TEMPLATE_INDEX" val="160589"/>
  <p:tag name="KSO_WM_UNIT_TYPE" val="l_i"/>
  <p:tag name="KSO_WM_UNIT_INDEX" val="1_18"/>
  <p:tag name="KSO_WM_UNIT_ID" val="diagram160589_6*l_i*1_18"/>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TEMPLATE_CATEGORY" val="diagram"/>
  <p:tag name="KSO_WM_TEMPLATE_INDEX" val="160589"/>
  <p:tag name="KSO_WM_UNIT_TYPE" val="l_i"/>
  <p:tag name="KSO_WM_UNIT_INDEX" val="1_19"/>
  <p:tag name="KSO_WM_UNIT_ID" val="diagram160589_6*l_i*1_19"/>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1.xml><?xml version="1.0" encoding="utf-8"?>
<p:tagLst xmlns:p="http://schemas.openxmlformats.org/presentationml/2006/main">
  <p:tag name="KSO_WM_TEMPLATE_CATEGORY" val="diagram"/>
  <p:tag name="KSO_WM_TEMPLATE_INDEX" val="160589"/>
  <p:tag name="KSO_WM_UNIT_TYPE" val="l_i"/>
  <p:tag name="KSO_WM_UNIT_INDEX" val="1_20"/>
  <p:tag name="KSO_WM_UNIT_ID" val="diagram160589_6*l_i*1_20"/>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2.xml><?xml version="1.0" encoding="utf-8"?>
<p:tagLst xmlns:p="http://schemas.openxmlformats.org/presentationml/2006/main">
  <p:tag name="KSO_WM_TEMPLATE_CATEGORY" val="diagram"/>
  <p:tag name="KSO_WM_TEMPLATE_INDEX" val="160589"/>
  <p:tag name="KSO_WM_UNIT_TYPE" val="l_i"/>
  <p:tag name="KSO_WM_UNIT_INDEX" val="1_21"/>
  <p:tag name="KSO_WM_UNIT_ID" val="diagram160589_6*l_i*1_2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3.xml><?xml version="1.0" encoding="utf-8"?>
<p:tagLst xmlns:p="http://schemas.openxmlformats.org/presentationml/2006/main">
  <p:tag name="KSO_WM_TEMPLATE_CATEGORY" val="diagram"/>
  <p:tag name="KSO_WM_TEMPLATE_INDEX" val="160589"/>
  <p:tag name="KSO_WM_UNIT_TYPE" val="l_i"/>
  <p:tag name="KSO_WM_UNIT_INDEX" val="1_22"/>
  <p:tag name="KSO_WM_UNIT_ID" val="diagram160589_6*l_i*1_2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4.xml><?xml version="1.0" encoding="utf-8"?>
<p:tagLst xmlns:p="http://schemas.openxmlformats.org/presentationml/2006/main">
  <p:tag name="KSO_WM_TEMPLATE_CATEGORY" val="diagram"/>
  <p:tag name="KSO_WM_TEMPLATE_INDEX" val="160589"/>
  <p:tag name="KSO_WM_UNIT_TYPE" val="l_i"/>
  <p:tag name="KSO_WM_UNIT_INDEX" val="1_23"/>
  <p:tag name="KSO_WM_UNIT_ID" val="diagram160589_6*l_i*1_2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5.xml><?xml version="1.0" encoding="utf-8"?>
<p:tagLst xmlns:p="http://schemas.openxmlformats.org/presentationml/2006/main">
  <p:tag name="KSO_WM_TEMPLATE_CATEGORY" val="diagram"/>
  <p:tag name="KSO_WM_TEMPLATE_INDEX" val="160589"/>
  <p:tag name="KSO_WM_UNIT_TYPE" val="l_i"/>
  <p:tag name="KSO_WM_UNIT_INDEX" val="1_24"/>
  <p:tag name="KSO_WM_UNIT_ID" val="diagram160589_6*l_i*1_24"/>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6.xml><?xml version="1.0" encoding="utf-8"?>
<p:tagLst xmlns:p="http://schemas.openxmlformats.org/presentationml/2006/main">
  <p:tag name="KSO_WM_TEMPLATE_CATEGORY" val="diagram"/>
  <p:tag name="KSO_WM_TEMPLATE_INDEX" val="160589"/>
  <p:tag name="KSO_WM_UNIT_TYPE" val="l_h_f"/>
  <p:tag name="KSO_WM_UNIT_INDEX" val="1_3_1"/>
  <p:tag name="KSO_WM_UNIT_ID" val="diagram160589_6*l_h_f*1_3_1"/>
  <p:tag name="KSO_WM_UNIT_CLEAR" val="1"/>
  <p:tag name="KSO_WM_UNIT_LAYERLEVEL" val="1_1_1"/>
  <p:tag name="KSO_WM_UNIT_VALUE" val="12"/>
  <p:tag name="KSO_WM_UNIT_HIGHLIGHT" val="0"/>
  <p:tag name="KSO_WM_UNIT_COMPATIBLE" val="0"/>
  <p:tag name="KSO_WM_BEAUTIFY_FLAG" val="#wm#"/>
  <p:tag name="KSO_WM_TAG_VERSION" val="1.0"/>
  <p:tag name="KSO_WM_DIAGRAM_GROUP_CODE" val="l1-1"/>
  <p:tag name="KSO_WM_UNIT_PRESET_TEXT" val="AMET"/>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7.xml><?xml version="1.0" encoding="utf-8"?>
<p:tagLst xmlns:p="http://schemas.openxmlformats.org/presentationml/2006/main">
  <p:tag name="KSO_WM_TEMPLATE_CATEGORY" val="diagram"/>
  <p:tag name="KSO_WM_TEMPLATE_INDEX" val="160589"/>
  <p:tag name="KSO_WM_UNIT_TYPE" val="l_i"/>
  <p:tag name="KSO_WM_UNIT_INDEX" val="1_25"/>
  <p:tag name="KSO_WM_UNIT_ID" val="diagram160589_6*l_i*1_25"/>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8.xml><?xml version="1.0" encoding="utf-8"?>
<p:tagLst xmlns:p="http://schemas.openxmlformats.org/presentationml/2006/main">
  <p:tag name="KSO_WM_TEMPLATE_CATEGORY" val="diagram"/>
  <p:tag name="KSO_WM_TEMPLATE_INDEX" val="160589"/>
  <p:tag name="KSO_WM_UNIT_TYPE" val="l_i"/>
  <p:tag name="KSO_WM_UNIT_INDEX" val="1_26"/>
  <p:tag name="KSO_WM_UNIT_ID" val="diagram160589_6*l_i*1_26"/>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39.xml><?xml version="1.0" encoding="utf-8"?>
<p:tagLst xmlns:p="http://schemas.openxmlformats.org/presentationml/2006/main">
  <p:tag name="KSO_WM_TEMPLATE_CATEGORY" val="diagram"/>
  <p:tag name="KSO_WM_TEMPLATE_INDEX" val="160589"/>
  <p:tag name="KSO_WM_UNIT_TYPE" val="l_i"/>
  <p:tag name="KSO_WM_UNIT_INDEX" val="1_27"/>
  <p:tag name="KSO_WM_UNIT_ID" val="diagram160589_6*l_i*1_27"/>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TEMPLATE_CATEGORY" val="diagram"/>
  <p:tag name="KSO_WM_TEMPLATE_INDEX" val="160589"/>
  <p:tag name="KSO_WM_UNIT_TYPE" val="l_i"/>
  <p:tag name="KSO_WM_UNIT_INDEX" val="1_28"/>
  <p:tag name="KSO_WM_UNIT_ID" val="diagram160589_6*l_i*1_28"/>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1.xml><?xml version="1.0" encoding="utf-8"?>
<p:tagLst xmlns:p="http://schemas.openxmlformats.org/presentationml/2006/main">
  <p:tag name="KSO_WM_TEMPLATE_CATEGORY" val="diagram"/>
  <p:tag name="KSO_WM_TEMPLATE_INDEX" val="160589"/>
  <p:tag name="KSO_WM_UNIT_TYPE" val="l_i"/>
  <p:tag name="KSO_WM_UNIT_INDEX" val="1_29"/>
  <p:tag name="KSO_WM_UNIT_ID" val="diagram160589_6*l_i*1_29"/>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2.xml><?xml version="1.0" encoding="utf-8"?>
<p:tagLst xmlns:p="http://schemas.openxmlformats.org/presentationml/2006/main">
  <p:tag name="KSO_WM_TEMPLATE_CATEGORY" val="diagram"/>
  <p:tag name="KSO_WM_TEMPLATE_INDEX" val="160589"/>
  <p:tag name="KSO_WM_UNIT_TYPE" val="l_i"/>
  <p:tag name="KSO_WM_UNIT_INDEX" val="1_30"/>
  <p:tag name="KSO_WM_UNIT_ID" val="diagram160589_6*l_i*1_30"/>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3.xml><?xml version="1.0" encoding="utf-8"?>
<p:tagLst xmlns:p="http://schemas.openxmlformats.org/presentationml/2006/main">
  <p:tag name="KSO_WM_TEMPLATE_CATEGORY" val="diagram"/>
  <p:tag name="KSO_WM_TEMPLATE_INDEX" val="160589"/>
  <p:tag name="KSO_WM_UNIT_TYPE" val="l_i"/>
  <p:tag name="KSO_WM_UNIT_INDEX" val="1_31"/>
  <p:tag name="KSO_WM_UNIT_ID" val="diagram160589_6*l_i*1_31"/>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4.xml><?xml version="1.0" encoding="utf-8"?>
<p:tagLst xmlns:p="http://schemas.openxmlformats.org/presentationml/2006/main">
  <p:tag name="KSO_WM_TEMPLATE_CATEGORY" val="diagram"/>
  <p:tag name="KSO_WM_TEMPLATE_INDEX" val="160589"/>
  <p:tag name="KSO_WM_UNIT_TYPE" val="l_i"/>
  <p:tag name="KSO_WM_UNIT_INDEX" val="1_32"/>
  <p:tag name="KSO_WM_UNIT_ID" val="diagram160589_6*l_i*1_3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5.xml><?xml version="1.0" encoding="utf-8"?>
<p:tagLst xmlns:p="http://schemas.openxmlformats.org/presentationml/2006/main">
  <p:tag name="KSO_WM_TEMPLATE_CATEGORY" val="diagram"/>
  <p:tag name="KSO_WM_TEMPLATE_INDEX" val="160589"/>
  <p:tag name="KSO_WM_UNIT_TYPE" val="l_i"/>
  <p:tag name="KSO_WM_UNIT_INDEX" val="1_33"/>
  <p:tag name="KSO_WM_UNIT_ID" val="diagram160589_6*l_i*1_33"/>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6.xml><?xml version="1.0" encoding="utf-8"?>
<p:tagLst xmlns:p="http://schemas.openxmlformats.org/presentationml/2006/main">
  <p:tag name="KSO_WM_TEMPLATE_CATEGORY" val="diagram"/>
  <p:tag name="KSO_WM_TEMPLATE_INDEX" val="160589"/>
  <p:tag name="KSO_WM_UNIT_TYPE" val="l_i"/>
  <p:tag name="KSO_WM_UNIT_INDEX" val="1_34"/>
  <p:tag name="KSO_WM_UNIT_ID" val="diagram160589_6*l_i*1_3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7.xml><?xml version="1.0" encoding="utf-8"?>
<p:tagLst xmlns:p="http://schemas.openxmlformats.org/presentationml/2006/main">
  <p:tag name="KSO_WM_TEMPLATE_CATEGORY" val="diagram"/>
  <p:tag name="KSO_WM_TEMPLATE_INDEX" val="160589"/>
  <p:tag name="KSO_WM_UNIT_TYPE" val="l_i"/>
  <p:tag name="KSO_WM_UNIT_INDEX" val="1_35"/>
  <p:tag name="KSO_WM_UNIT_ID" val="diagram160589_6*l_i*1_35"/>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8.xml><?xml version="1.0" encoding="utf-8"?>
<p:tagLst xmlns:p="http://schemas.openxmlformats.org/presentationml/2006/main">
  <p:tag name="KSO_WM_TEMPLATE_CATEGORY" val="diagram"/>
  <p:tag name="KSO_WM_TEMPLATE_INDEX" val="160589"/>
  <p:tag name="KSO_WM_UNIT_TYPE" val="l_i"/>
  <p:tag name="KSO_WM_UNIT_INDEX" val="1_36"/>
  <p:tag name="KSO_WM_UNIT_ID" val="diagram160589_6*l_i*1_36"/>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49.xml><?xml version="1.0" encoding="utf-8"?>
<p:tagLst xmlns:p="http://schemas.openxmlformats.org/presentationml/2006/main">
  <p:tag name="KSO_WM_TEMPLATE_CATEGORY" val="diagram"/>
  <p:tag name="KSO_WM_TEMPLATE_INDEX" val="160589"/>
  <p:tag name="KSO_WM_UNIT_TYPE" val="l_i"/>
  <p:tag name="KSO_WM_UNIT_INDEX" val="1_37"/>
  <p:tag name="KSO_WM_UNIT_ID" val="diagram160589_6*l_i*1_37"/>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TEMPLATE_CATEGORY" val="diagram"/>
  <p:tag name="KSO_WM_TEMPLATE_INDEX" val="160589"/>
  <p:tag name="KSO_WM_UNIT_TYPE" val="l_i"/>
  <p:tag name="KSO_WM_UNIT_INDEX" val="1_38"/>
  <p:tag name="KSO_WM_UNIT_ID" val="diagram160589_6*l_i*1_38"/>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51.xml><?xml version="1.0" encoding="utf-8"?>
<p:tagLst xmlns:p="http://schemas.openxmlformats.org/presentationml/2006/main">
  <p:tag name="KSO_WM_TEMPLATE_CATEGORY" val="diagram"/>
  <p:tag name="KSO_WM_TEMPLATE_INDEX" val="160589"/>
  <p:tag name="KSO_WM_UNIT_TYPE" val="l_i"/>
  <p:tag name="KSO_WM_UNIT_INDEX" val="1_39"/>
  <p:tag name="KSO_WM_UNIT_ID" val="diagram160589_6*l_i*1_39"/>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52.xml><?xml version="1.0" encoding="utf-8"?>
<p:tagLst xmlns:p="http://schemas.openxmlformats.org/presentationml/2006/main">
  <p:tag name="KSO_WM_TEMPLATE_CATEGORY" val="diagram"/>
  <p:tag name="KSO_WM_TEMPLATE_INDEX" val="160589"/>
  <p:tag name="KSO_WM_UNIT_TYPE" val="l_i"/>
  <p:tag name="KSO_WM_UNIT_INDEX" val="1_40"/>
  <p:tag name="KSO_WM_UNIT_ID" val="diagram160589_6*l_i*1_40"/>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53.xml><?xml version="1.0" encoding="utf-8"?>
<p:tagLst xmlns:p="http://schemas.openxmlformats.org/presentationml/2006/main">
  <p:tag name="KSO_WM_TEMPLATE_CATEGORY" val="diagram"/>
  <p:tag name="KSO_WM_TEMPLATE_INDEX" val="160589"/>
  <p:tag name="KSO_WM_UNIT_TYPE" val="l_i"/>
  <p:tag name="KSO_WM_UNIT_INDEX" val="1_41"/>
  <p:tag name="KSO_WM_UNIT_ID" val="diagram160589_6*l_i*1_41"/>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54.xml><?xml version="1.0" encoding="utf-8"?>
<p:tagLst xmlns:p="http://schemas.openxmlformats.org/presentationml/2006/main">
  <p:tag name="KSO_WM_TEMPLATE_CATEGORY" val="diagram"/>
  <p:tag name="KSO_WM_TEMPLATE_INDEX" val="160589"/>
  <p:tag name="KSO_WM_UNIT_TYPE" val="l_i"/>
  <p:tag name="KSO_WM_UNIT_INDEX" val="1_42"/>
  <p:tag name="KSO_WM_UNIT_ID" val="diagram160589_6*l_i*1_4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55.xml><?xml version="1.0" encoding="utf-8"?>
<p:tagLst xmlns:p="http://schemas.openxmlformats.org/presentationml/2006/main">
  <p:tag name="KSO_WM_TEMPLATE_CATEGORY" val="diagram"/>
  <p:tag name="KSO_WM_TEMPLATE_INDEX" val="160589"/>
  <p:tag name="KSO_WM_UNIT_TYPE" val="l_i"/>
  <p:tag name="KSO_WM_UNIT_INDEX" val="1_43"/>
  <p:tag name="KSO_WM_UNIT_ID" val="diagram160589_6*l_i*1_43"/>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56.xml><?xml version="1.0" encoding="utf-8"?>
<p:tagLst xmlns:p="http://schemas.openxmlformats.org/presentationml/2006/main">
  <p:tag name="KSO_WM_TEMPLATE_CATEGORY" val="diagram"/>
  <p:tag name="KSO_WM_TEMPLATE_INDEX" val="160589"/>
  <p:tag name="KSO_WM_UNIT_TYPE" val="l_h_f"/>
  <p:tag name="KSO_WM_UNIT_INDEX" val="1_4_1"/>
  <p:tag name="KSO_WM_UNIT_ID" val="diagram160589_6*l_h_f*1_4_1"/>
  <p:tag name="KSO_WM_UNIT_CLEAR" val="1"/>
  <p:tag name="KSO_WM_UNIT_LAYERLEVEL" val="1_1_1"/>
  <p:tag name="KSO_WM_UNIT_VALUE" val="12"/>
  <p:tag name="KSO_WM_UNIT_HIGHLIGHT" val="0"/>
  <p:tag name="KSO_WM_UNIT_COMPATIBLE" val="0"/>
  <p:tag name="KSO_WM_BEAUTIFY_FLAG" val="#wm#"/>
  <p:tag name="KSO_WM_TAG_VERSION" val="1.0"/>
  <p:tag name="KSO_WM_DIAGRAM_GROUP_CODE" val="l1-1"/>
  <p:tag name="KSO_WM_UNIT_PRESET_TEXT" val="AMET"/>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TEMPLATE_CATEGORY" val="diagram"/>
  <p:tag name="KSO_WM_TEMPLATE_INDEX" val="160589"/>
  <p:tag name="KSO_WM_UNIT_TYPE" val="l_i"/>
  <p:tag name="KSO_WM_UNIT_INDEX" val="1_1"/>
  <p:tag name="KSO_WM_UNIT_ID" val="diagram160589_6*l_i*1_1"/>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TEMPLATE_CATEGORY" val="diagram"/>
  <p:tag name="KSO_WM_TEMPLATE_INDEX" val="160589"/>
  <p:tag name="KSO_WM_UNIT_TYPE" val="l_h_f"/>
  <p:tag name="KSO_WM_UNIT_INDEX" val="1_6_1"/>
  <p:tag name="KSO_WM_UNIT_ID" val="diagram160589_6*l_h_f*1_6_1"/>
  <p:tag name="KSO_WM_UNIT_CLEAR" val="1"/>
  <p:tag name="KSO_WM_UNIT_LAYERLEVEL" val="1_1_1"/>
  <p:tag name="KSO_WM_UNIT_VALUE" val="12"/>
  <p:tag name="KSO_WM_UNIT_HIGHLIGHT" val="0"/>
  <p:tag name="KSO_WM_UNIT_COMPATIBLE" val="0"/>
  <p:tag name="KSO_WM_BEAUTIFY_FLAG" val="#wm#"/>
  <p:tag name="KSO_WM_TAG_VERSION" val="1.0"/>
  <p:tag name="KSO_WM_DIAGRAM_GROUP_CODE" val="l1-1"/>
  <p:tag name="KSO_WM_UNIT_PRESET_TEXT" val="AMET"/>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TEMPLATE_CATEGORY" val="diagram"/>
  <p:tag name="KSO_WM_TEMPLATE_INDEX" val="160589"/>
  <p:tag name="KSO_WM_UNIT_TYPE" val="l_h_f"/>
  <p:tag name="KSO_WM_UNIT_INDEX" val="1_5_1"/>
  <p:tag name="KSO_WM_UNIT_ID" val="diagram160589_6*l_h_f*1_5_1"/>
  <p:tag name="KSO_WM_UNIT_CLEAR" val="1"/>
  <p:tag name="KSO_WM_UNIT_LAYERLEVEL" val="1_1_1"/>
  <p:tag name="KSO_WM_UNIT_VALUE" val="9"/>
  <p:tag name="KSO_WM_UNIT_HIGHLIGHT" val="0"/>
  <p:tag name="KSO_WM_UNIT_COMPATIBLE" val="0"/>
  <p:tag name="KSO_WM_BEAUTIFY_FLAG" val="#wm#"/>
  <p:tag name="KSO_WM_TAG_VERSION" val="1.0"/>
  <p:tag name="KSO_WM_DIAGRAM_GROUP_CODE" val="l1-1"/>
  <p:tag name="KSO_WM_UNIT_PRESET_TEXT" val="AMET"/>
  <p:tag name="KSO_WM_UNIT_FILL_FORE_SCHEMECOLOR_INDEX" val="5"/>
  <p:tag name="KSO_WM_UNIT_FILL_TYPE" val="1"/>
  <p:tag name="KSO_WM_UNIT_TEXT_FILL_FORE_SCHEMECOLOR_INDEX" val="14"/>
  <p:tag name="KSO_WM_UNIT_TEXT_FILL_TYPE" val="1"/>
  <p:tag name="KSO_WM_UNIT_USESOURCEFORMAT_APPLY" val="1"/>
  <p:tag name="KSO_WM_DIAGRAM_VIRTUALLY_FRAME" val="{&quot;height&quot;:383.86850393700786,&quot;left&quot;:68.08897637795276,&quot;top&quot;:95.19409448818898,&quot;width&quot;:823.8220472440946}"/>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92.xml><?xml version="1.0" encoding="utf-8"?>
<p:tagLst xmlns:p="http://schemas.openxmlformats.org/presentationml/2006/main">
  <p:tag name="KSO_WM_UNIT_TABLE_BEAUTIFY" val="smartTable{dfe58d34-57d9-4af5-8d11-c4cc0a4a8afb}"/>
  <p:tag name="TABLE_ENDDRAG_ORIGIN_RECT" val="86*77"/>
  <p:tag name="TABLE_ENDDRAG_RECT" val="451*435*86*77"/>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COMMONDATA" val="eyJoZGlkIjoiNDNlYzJiMjg1NThmOGRlNWFmMTY4MDg4OTcwNDdmY2MifQ=="/>
  <p:tag name="KSO_WPP_MARK_KEY" val="218762f5-0d64-4ea8-8fe2-f48d58607166"/>
  <p:tag name="commondata" val="eyJoZGlkIjoiYjg3NTExZTM0N2Y1NWUxY2I1OWUxMDE0MjdjOTZmMGUifQ=="/>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crgbClr r="0" g="0" b="0">
        <a:alpha val="100000"/>
      </a:scrgbClr>
    </a:dk1>
    <a:lt1>
      <a:scrgbClr r="100000" g="100000" b="100000">
        <a:alpha val="100000"/>
      </a:scrgbClr>
    </a:lt1>
    <a:dk2>
      <a:scrgbClr r="10980" g="6666" b="12941">
        <a:alpha val="100000"/>
      </a:scrgbClr>
    </a:dk2>
    <a:lt2>
      <a:scrgbClr r="100000" g="100000" b="100000">
        <a:alpha val="100000"/>
      </a:scrgbClr>
    </a:lt2>
    <a:accent1>
      <a:scrgbClr r="91764" g="33333" b="34901">
        <a:alpha val="100000"/>
      </a:scrgbClr>
    </a:accent1>
    <a:accent2>
      <a:scrgbClr r="89411" g="49019" b="24313">
        <a:alpha val="100000"/>
      </a:scrgbClr>
    </a:accent2>
    <a:accent3>
      <a:scrgbClr r="80000" g="61960" b="20392">
        <a:alpha val="100000"/>
      </a:scrgbClr>
    </a:accent3>
    <a:accent4>
      <a:scrgbClr r="67450" g="74117" b="30980">
        <a:alpha val="100000"/>
      </a:scrgbClr>
    </a:accent4>
    <a:accent5>
      <a:scrgbClr r="52156" g="83921" b="50588">
        <a:alpha val="100000"/>
      </a:scrgbClr>
    </a:accent5>
    <a:accent6>
      <a:scrgbClr r="33725" g="91764" b="74117">
        <a:alpha val="100000"/>
      </a:scrgbClr>
    </a:accent6>
    <a:hlink>
      <a:scrgbClr r="39607" g="54509" b="83529">
        <a:alpha val="100000"/>
      </a:scrgbClr>
    </a:hlink>
    <a:folHlink>
      <a:scrgbClr r="62352" g="41176" b="63921">
        <a:alpha val="100000"/>
      </a:scrgbClr>
    </a:folHlink>
  </a:clrScheme>
</a:themeOverride>
</file>

<file path=docProps/app.xml><?xml version="1.0" encoding="utf-8"?>
<Properties xmlns="http://schemas.openxmlformats.org/officeDocument/2006/extended-properties" xmlns:vt="http://schemas.openxmlformats.org/officeDocument/2006/docPropsVTypes">
  <TotalTime>0</TotalTime>
  <Words>2493</Words>
  <Application>WPS 演示</Application>
  <PresentationFormat/>
  <Paragraphs>246</Paragraphs>
  <Slides>23</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23</vt:i4>
      </vt:variant>
    </vt:vector>
  </HeadingPairs>
  <TitlesOfParts>
    <vt:vector size="41" baseType="lpstr">
      <vt:lpstr>Arial</vt:lpstr>
      <vt:lpstr>宋体</vt:lpstr>
      <vt:lpstr>Wingdings</vt:lpstr>
      <vt:lpstr>Helvetica</vt:lpstr>
      <vt:lpstr>方正兰亭超细黑简体</vt:lpstr>
      <vt:lpstr>微软雅黑</vt:lpstr>
      <vt:lpstr>MicrosoftYaHei-Bold</vt:lpstr>
      <vt:lpstr>Segoe Print</vt:lpstr>
      <vt:lpstr>MicrosoftYaHei</vt:lpstr>
      <vt:lpstr>黑体</vt:lpstr>
      <vt:lpstr>Arial Unicode MS</vt:lpstr>
      <vt:lpstr>Calibri</vt:lpstr>
      <vt:lpstr>方正仿宋_GB2312</vt:lpstr>
      <vt:lpstr>仿宋</vt:lpstr>
      <vt:lpstr>Arial</vt:lpstr>
      <vt:lpstr>Wingdings</vt:lpstr>
      <vt:lpstr>默认设计模板</vt:lpstr>
      <vt:lpstr>1_默认设计模板</vt:lpstr>
      <vt:lpstr>PowerPoint 演示文稿</vt:lpstr>
      <vt:lpstr>PowerPoint 演示文稿</vt:lpstr>
      <vt:lpstr>啥是鱼菜共生智慧工厂</vt:lpstr>
      <vt:lpstr>PowerPoint 演示文稿</vt:lpstr>
      <vt:lpstr>农政齐民鱼菜共生智慧工厂目前的技术指标</vt:lpstr>
      <vt:lpstr>农政齐民鱼菜共生智慧工厂对于水产行业健康养殖的改变 </vt:lpstr>
      <vt:lpstr>PowerPoint 演示文稿</vt:lpstr>
      <vt:lpstr>PowerPoint 演示文稿</vt:lpstr>
      <vt:lpstr>PowerPoint 演示文稿</vt:lpstr>
      <vt:lpstr>PowerPoint 演示文稿</vt:lpstr>
      <vt:lpstr>PowerPoint 演示文稿</vt:lpstr>
      <vt:lpstr>CNN-以基于卷积神经网络算法的鱼类病害为例</vt:lpstr>
      <vt:lpstr>CNN-以基于卷积神经网络算法的鱼类病害为例</vt:lpstr>
      <vt:lpstr>应对全球危机--陆基海水0排放鱼菜共生系统</vt:lpstr>
      <vt:lpstr>PowerPoint 演示文稿</vt:lpstr>
      <vt:lpstr>PowerPoint 演示文稿</vt:lpstr>
      <vt:lpstr>PowerPoint 演示文稿</vt:lpstr>
      <vt:lpstr>应对全球危机--陆基海水鱼菜共生系统</vt:lpstr>
      <vt:lpstr>应对全球危机--陆基海水鱼菜共生系统</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Richard秦天翔</cp:lastModifiedBy>
  <cp:revision>67</cp:revision>
  <dcterms:created xsi:type="dcterms:W3CDTF">2022-10-30T08:05:00Z</dcterms:created>
  <dcterms:modified xsi:type="dcterms:W3CDTF">2025-12-27T12:59:40Z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B16B98F2DE1C4A048349E00A3C739A55_13</vt:lpwstr>
  </property>
</Properties>
</file>